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slideLayouts/slideLayout13.xml" ContentType="application/vnd.openxmlformats-officedocument.presentationml.slideLayout+xml"/>
  <Override PartName="/ppt/theme/theme10.xml" ContentType="application/vnd.openxmlformats-officedocument.theme+xml"/>
  <Override PartName="/ppt/slideLayouts/slideLayout14.xml" ContentType="application/vnd.openxmlformats-officedocument.presentationml.slideLayout+xml"/>
  <Override PartName="/ppt/theme/theme11.xml" ContentType="application/vnd.openxmlformats-officedocument.theme+xml"/>
  <Override PartName="/ppt/slideLayouts/slideLayout15.xml" ContentType="application/vnd.openxmlformats-officedocument.presentationml.slideLayout+xml"/>
  <Override PartName="/ppt/theme/theme12.xml" ContentType="application/vnd.openxmlformats-officedocument.theme+xml"/>
  <Override PartName="/ppt/slideLayouts/slideLayout16.xml" ContentType="application/vnd.openxmlformats-officedocument.presentationml.slideLayout+xml"/>
  <Override PartName="/ppt/theme/theme13.xml" ContentType="application/vnd.openxmlformats-officedocument.theme+xml"/>
  <Override PartName="/ppt/slideLayouts/slideLayout17.xml" ContentType="application/vnd.openxmlformats-officedocument.presentationml.slideLayout+xml"/>
  <Override PartName="/ppt/theme/theme14.xml" ContentType="application/vnd.openxmlformats-officedocument.theme+xml"/>
  <Override PartName="/ppt/slideLayouts/slideLayout18.xml" ContentType="application/vnd.openxmlformats-officedocument.presentationml.slideLayout+xml"/>
  <Override PartName="/ppt/theme/theme15.xml" ContentType="application/vnd.openxmlformats-officedocument.theme+xml"/>
  <Override PartName="/ppt/slideLayouts/slideLayout19.xml" ContentType="application/vnd.openxmlformats-officedocument.presentationml.slideLayout+xml"/>
  <Override PartName="/ppt/theme/theme16.xml" ContentType="application/vnd.openxmlformats-officedocument.theme+xml"/>
  <Override PartName="/ppt/slideLayouts/slideLayout20.xml" ContentType="application/vnd.openxmlformats-officedocument.presentationml.slideLayout+xml"/>
  <Override PartName="/ppt/theme/theme17.xml" ContentType="application/vnd.openxmlformats-officedocument.theme+xml"/>
  <Override PartName="/ppt/slideLayouts/slideLayout21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8" r:id="rId1"/>
    <p:sldMasterId id="2147483816" r:id="rId2"/>
    <p:sldMasterId id="2147483824" r:id="rId3"/>
    <p:sldMasterId id="2147483838" r:id="rId4"/>
    <p:sldMasterId id="2147483840" r:id="rId5"/>
    <p:sldMasterId id="2147483842" r:id="rId6"/>
    <p:sldMasterId id="2147483844" r:id="rId7"/>
    <p:sldMasterId id="2147483846" r:id="rId8"/>
    <p:sldMasterId id="2147483848" r:id="rId9"/>
    <p:sldMasterId id="2147483850" r:id="rId10"/>
    <p:sldMasterId id="2147483858" r:id="rId11"/>
    <p:sldMasterId id="2147483860" r:id="rId12"/>
    <p:sldMasterId id="2147483862" r:id="rId13"/>
    <p:sldMasterId id="2147483864" r:id="rId14"/>
    <p:sldMasterId id="2147483882" r:id="rId15"/>
    <p:sldMasterId id="2147483884" r:id="rId16"/>
    <p:sldMasterId id="2147483886" r:id="rId17"/>
    <p:sldMasterId id="2147483890" r:id="rId18"/>
  </p:sldMasterIdLst>
  <p:notesMasterIdLst>
    <p:notesMasterId r:id="rId72"/>
  </p:notesMasterIdLst>
  <p:sldIdLst>
    <p:sldId id="377" r:id="rId19"/>
    <p:sldId id="261" r:id="rId20"/>
    <p:sldId id="263" r:id="rId21"/>
    <p:sldId id="264" r:id="rId22"/>
    <p:sldId id="432" r:id="rId23"/>
    <p:sldId id="266" r:id="rId24"/>
    <p:sldId id="267" r:id="rId25"/>
    <p:sldId id="268" r:id="rId26"/>
    <p:sldId id="436" r:id="rId27"/>
    <p:sldId id="274" r:id="rId28"/>
    <p:sldId id="275" r:id="rId29"/>
    <p:sldId id="276" r:id="rId30"/>
    <p:sldId id="277" r:id="rId31"/>
    <p:sldId id="443" r:id="rId32"/>
    <p:sldId id="279" r:id="rId33"/>
    <p:sldId id="280" r:id="rId34"/>
    <p:sldId id="444" r:id="rId35"/>
    <p:sldId id="445" r:id="rId36"/>
    <p:sldId id="446" r:id="rId37"/>
    <p:sldId id="447" r:id="rId38"/>
    <p:sldId id="448" r:id="rId39"/>
    <p:sldId id="427" r:id="rId40"/>
    <p:sldId id="286" r:id="rId41"/>
    <p:sldId id="449" r:id="rId42"/>
    <p:sldId id="428" r:id="rId43"/>
    <p:sldId id="287" r:id="rId44"/>
    <p:sldId id="289" r:id="rId45"/>
    <p:sldId id="453" r:id="rId46"/>
    <p:sldId id="454" r:id="rId47"/>
    <p:sldId id="293" r:id="rId48"/>
    <p:sldId id="294" r:id="rId49"/>
    <p:sldId id="455" r:id="rId50"/>
    <p:sldId id="296" r:id="rId51"/>
    <p:sldId id="300" r:id="rId52"/>
    <p:sldId id="456" r:id="rId53"/>
    <p:sldId id="429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470" r:id="rId63"/>
    <p:sldId id="465" r:id="rId64"/>
    <p:sldId id="466" r:id="rId65"/>
    <p:sldId id="467" r:id="rId66"/>
    <p:sldId id="313" r:id="rId67"/>
    <p:sldId id="318" r:id="rId68"/>
    <p:sldId id="319" r:id="rId69"/>
    <p:sldId id="469" r:id="rId70"/>
    <p:sldId id="471" r:id="rId7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3942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887E"/>
    <a:srgbClr val="D1300D"/>
    <a:srgbClr val="B9B9B9"/>
    <a:srgbClr val="AA2B15"/>
    <a:srgbClr val="AEB9B1"/>
    <a:srgbClr val="4F6F92"/>
    <a:srgbClr val="F7F7F7"/>
    <a:srgbClr val="0047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1836" y="210"/>
      </p:cViewPr>
      <p:guideLst>
        <p:guide orient="horz" pos="1296"/>
        <p:guide orient="horz" pos="2160"/>
        <p:guide orient="horz" pos="394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159" d="100"/>
          <a:sy n="159" d="100"/>
        </p:scale>
        <p:origin x="-162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8.xml"/><Relationship Id="rId21" Type="http://schemas.openxmlformats.org/officeDocument/2006/relationships/slide" Target="slides/slide3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63" Type="http://schemas.openxmlformats.org/officeDocument/2006/relationships/slide" Target="slides/slide45.xml"/><Relationship Id="rId68" Type="http://schemas.openxmlformats.org/officeDocument/2006/relationships/slide" Target="slides/slide50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1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66" Type="http://schemas.openxmlformats.org/officeDocument/2006/relationships/slide" Target="slides/slide48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3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slide" Target="slides/slide38.xml"/><Relationship Id="rId64" Type="http://schemas.openxmlformats.org/officeDocument/2006/relationships/slide" Target="slides/slide46.xml"/><Relationship Id="rId69" Type="http://schemas.openxmlformats.org/officeDocument/2006/relationships/slide" Target="slides/slide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slide" Target="slides/slide41.xml"/><Relationship Id="rId67" Type="http://schemas.openxmlformats.org/officeDocument/2006/relationships/slide" Target="slides/slide49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slide" Target="slides/slide44.xml"/><Relationship Id="rId70" Type="http://schemas.openxmlformats.org/officeDocument/2006/relationships/slide" Target="slides/slide52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slide" Target="slides/slide42.xml"/><Relationship Id="rId65" Type="http://schemas.openxmlformats.org/officeDocument/2006/relationships/slide" Target="slides/slide47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1.xml"/><Relationship Id="rId34" Type="http://schemas.openxmlformats.org/officeDocument/2006/relationships/slide" Target="slides/slide16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pitchFamily="8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ヒラギノ角ゴ Pro W3" pitchFamily="8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pitchFamily="8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6F725A6-4F0C-49F1-B1B3-79E68BA0CD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0129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84" charset="0"/>
        <a:ea typeface="ヒラギノ角ゴ Pro W3" pitchFamily="84" charset="-128"/>
        <a:cs typeface="ヒラギノ角ゴ Pro W3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84" charset="0"/>
        <a:ea typeface="ヒラギノ角ゴ Pro W3" pitchFamily="84" charset="-128"/>
        <a:cs typeface="ヒラギノ角ゴ Pro W3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84" charset="0"/>
        <a:ea typeface="ヒラギノ角ゴ Pro W3" pitchFamily="84" charset="-128"/>
        <a:cs typeface="ヒラギノ角ゴ Pro W3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84" charset="0"/>
        <a:ea typeface="ヒラギノ角ゴ Pro W3" pitchFamily="84" charset="-128"/>
        <a:cs typeface="ヒラギノ角ゴ Pro W3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84" charset="0"/>
        <a:ea typeface="ヒラギノ角ゴ Pro W3" pitchFamily="84" charset="-128"/>
        <a:cs typeface="ヒラギノ角ゴ Pro W3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610D8258-8637-4773-9E0B-50D6CCEA4926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4440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959AB315-A89F-4BD8-96B1-6A1DAE8B937C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9280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C23F7587-6008-4F24-8DC9-E5279ED9EC73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8061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488F82ED-042E-42BD-A39B-05C968DC1EB2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8388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</a:t>
            </a:r>
            <a:r>
              <a:rPr lang="en-US" dirty="0"/>
              <a:t>19.4 A simplified viral replicative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2F6B8051-FCF9-45C1-B172-2B5AA66BA07A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349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79FF9A42-FF2A-42E2-A121-FCD23B648C43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0476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19.5-</a:t>
            </a:r>
            <a:r>
              <a:rPr lang="en-US" dirty="0"/>
              <a:t>1 The lytic cycle of phage T4, a virulent phage (step 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19.5-</a:t>
            </a:r>
            <a:r>
              <a:rPr lang="en-US" dirty="0"/>
              <a:t>2 The lytic cycle of phage T4, a virulent phage (step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19.5-</a:t>
            </a:r>
            <a:r>
              <a:rPr lang="en-US" dirty="0"/>
              <a:t>3 The lytic cycle of phage T4, a virulent phage (step 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19.5-</a:t>
            </a:r>
            <a:r>
              <a:rPr lang="en-US" dirty="0"/>
              <a:t>4 The lytic cycle of phage T4, a virulent phage (step 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CDD5C72F-1EB7-46D6-9615-B9856D5CF15B}" type="slidenum">
              <a:rPr lang="en-US" altLang="en-US" sz="1200"/>
              <a:pPr/>
              <a:t>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10299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19.5-</a:t>
            </a:r>
            <a:r>
              <a:rPr lang="en-US" dirty="0"/>
              <a:t>5 The lytic cycle of phage T4, a virulent phage (step 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BFBECC05-88E2-4BEB-A277-3FF2A7A87863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5276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</a:t>
            </a:r>
            <a:r>
              <a:rPr lang="en-US" dirty="0"/>
              <a:t>19.6 The lytic and lysogenic cycles of phage </a:t>
            </a:r>
            <a:r>
              <a:rPr lang="en-US" dirty="0" err="1"/>
              <a:t>λ</a:t>
            </a:r>
            <a:r>
              <a:rPr lang="en-US" dirty="0"/>
              <a:t>, a temperate phage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566A6DCC-7875-488A-993E-DDFB57360B78}" type="slidenum">
              <a:rPr lang="en-US" altLang="en-US" sz="1200"/>
              <a:pPr/>
              <a:t>26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348496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6F2282F7-61E3-4AE7-9A9A-D13A85033E54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8081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Table 19.1a</a:t>
            </a:r>
            <a:r>
              <a:rPr lang="en-US" baseline="0" dirty="0" smtClean="0"/>
              <a:t> </a:t>
            </a:r>
            <a:r>
              <a:rPr lang="en-US" dirty="0"/>
              <a:t>Classes of animal viruses (part 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Table 19.1b</a:t>
            </a:r>
            <a:r>
              <a:rPr lang="en-US" baseline="0" dirty="0" smtClean="0"/>
              <a:t> </a:t>
            </a:r>
            <a:r>
              <a:rPr lang="en-US" dirty="0"/>
              <a:t>Classes of animal viruses (part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1FDCB00F-378A-46B1-9A50-010C4A2297D4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6694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44C979F5-76CC-452E-8DDF-795805EB6A08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6133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</a:t>
            </a:r>
            <a:r>
              <a:rPr lang="en-US" dirty="0"/>
              <a:t>19.7 The replicative cycle of an enveloped RNA virus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4409F470-0BD9-49E3-8C30-DB0F6F338DCC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4569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6E8E8834-C6C8-4B6F-B88E-9B1D69DA62C7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57841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82E8E594-0A32-46A7-B90B-51A1BFDB5336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3060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</a:t>
            </a:r>
            <a:r>
              <a:rPr lang="en-US" dirty="0"/>
              <a:t>19.8 The replicative cycle of HIV, the retrovirus that causes AIDS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FDA86663-763A-4F45-9BFE-6DD2EC96CD33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50949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ED977E51-0940-4D13-88AD-70FEB7536B2B}" type="slidenum">
              <a:rPr lang="en-US" altLang="en-US" sz="1200"/>
              <a:pPr/>
              <a:t>38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738706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AA12CB09-1263-4EEC-A1B2-24E2EA44C4E3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5729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9A3577A4-7774-4CB6-B4A6-30AA9E725A33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52023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C84A2C9B-1BDB-4790-8770-6E6A7CC4DACA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058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406D61A1-CB61-466C-BBAE-EB0D3B524F29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04627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  <p:sp>
        <p:nvSpPr>
          <p:cNvPr id="849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AD1C4196-3D7C-4FC2-93F8-BBA98EA075F8}" type="slidenum">
              <a:rPr lang="en-US" altLang="en-US" sz="1200"/>
              <a:pPr/>
              <a:t>43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90890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</a:t>
            </a:r>
            <a:r>
              <a:rPr lang="en-US" dirty="0"/>
              <a:t>19.2 Inquiry: What causes tobacco mosaic disease?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7042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  <p:sp>
        <p:nvSpPr>
          <p:cNvPr id="870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7B60A74C-0E50-4267-8695-3E82C2D4B977}" type="slidenum">
              <a:rPr lang="en-US" altLang="en-US" sz="1200"/>
              <a:pPr/>
              <a:t>44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3968730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19.UN01a </a:t>
            </a:r>
            <a:r>
              <a:rPr lang="en-US" dirty="0"/>
              <a:t>Skills exercise: analyzing a sequence-based phylogenetic tree to understand viral evolution (part 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1153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</a:t>
            </a:r>
            <a:r>
              <a:rPr lang="en-US" dirty="0"/>
              <a:t>19.9 Influenza in humans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</a:t>
            </a:r>
            <a:r>
              <a:rPr lang="en-US" dirty="0"/>
              <a:t>19.9a Influenza in humans (part 1: SEM)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</a:t>
            </a:r>
            <a:r>
              <a:rPr lang="en-US" dirty="0"/>
              <a:t>19.9b Influenza in humans (part 2: screening)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F5BA16A9-0CFA-4185-96EF-32E7817B604E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6486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796392B9-44E8-4B6D-B762-98524055B4D5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13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8A4967B9-908D-4AAB-8D1C-DBCB10EBA491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40863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</a:t>
            </a:r>
            <a:r>
              <a:rPr lang="en-US" dirty="0"/>
              <a:t>19.10 Model for how prions propagate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BAEDC740-F283-4066-B21C-486F270221A3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7760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AF89D787-236B-4640-B342-5C0EBF82C6B8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3232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6677050E-8530-427C-BB34-9B6A6CB0C2CE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748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</a:t>
            </a:r>
            <a:r>
              <a:rPr lang="en-US" dirty="0"/>
              <a:t>19.3 Viral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fld id="{5BF26727-20A7-4192-810D-E6C13522DAD7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en-US" smtClean="0">
              <a:latin typeface="Times New Roman" pitchFamily="18" charset="0"/>
              <a:ea typeface="ヒラギノ角ゴ Pro W3" pitchFamily="12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913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938" y="162990"/>
            <a:ext cx="9144000" cy="1003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6C93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en-US" sz="2400" dirty="0" smtClean="0">
                <a:solidFill>
                  <a:srgbClr val="FFFFFF"/>
                </a:solidFill>
                <a:latin typeface="+mj-lt"/>
                <a:ea typeface="+mn-ea"/>
                <a:cs typeface="Times New Roman" pitchFamily="84" charset="0"/>
              </a:rPr>
              <a:t>CAMPBELL</a:t>
            </a:r>
          </a:p>
          <a:p>
            <a:pPr algn="ctr" eaLnBrk="1" hangingPunct="1">
              <a:lnSpc>
                <a:spcPct val="5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en-US" sz="4800" dirty="0" smtClean="0">
                <a:solidFill>
                  <a:srgbClr val="D2B239"/>
                </a:solidFill>
                <a:latin typeface="+mj-lt"/>
                <a:ea typeface="+mn-ea"/>
                <a:cs typeface="Times New Roman" pitchFamily="84" charset="0"/>
              </a:rPr>
              <a:t>BIOLOGY</a:t>
            </a: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0" y="1131066"/>
            <a:ext cx="9144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20000"/>
              </a:spcAft>
            </a:pP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Reece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Urry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Cain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Wasserman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Minorsky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Jackson</a:t>
            </a:r>
            <a:endParaRPr lang="en-US" sz="1600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0" y="6592888"/>
            <a:ext cx="68802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CAA3C"/>
                    </a:gs>
                    <a:gs pos="100000">
                      <a:srgbClr val="5EBDBE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 dirty="0">
                <a:solidFill>
                  <a:srgbClr val="FFFFFF"/>
                </a:solidFill>
              </a:rPr>
              <a:t>     © 2014 Pearson Education, Inc.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 Box 50"/>
          <p:cNvSpPr txBox="1">
            <a:spLocks noChangeArrowheads="1"/>
          </p:cNvSpPr>
          <p:nvPr/>
        </p:nvSpPr>
        <p:spPr bwMode="auto">
          <a:xfrm>
            <a:off x="6023428" y="715674"/>
            <a:ext cx="869610" cy="34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1000" b="1" i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TENTH</a:t>
            </a:r>
          </a:p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1000" b="1" i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EDITION</a:t>
            </a:r>
            <a:endParaRPr lang="en-US" sz="1000" b="1" i="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08945" name="Rectangle 17"/>
          <p:cNvSpPr>
            <a:spLocks noGrp="1" noChangeArrowheads="1"/>
          </p:cNvSpPr>
          <p:nvPr>
            <p:ph type="ctrTitle" sz="quarter"/>
          </p:nvPr>
        </p:nvSpPr>
        <p:spPr>
          <a:xfrm>
            <a:off x="182563" y="190500"/>
            <a:ext cx="3089275" cy="1096963"/>
          </a:xfrm>
        </p:spPr>
        <p:txBody>
          <a:bodyPr anchor="ctr"/>
          <a:lstStyle>
            <a:lvl1pPr marL="0" indent="0">
              <a:defRPr sz="5000">
                <a:solidFill>
                  <a:srgbClr val="FFFFFF"/>
                </a:solidFill>
                <a:latin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06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5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38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19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72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82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18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037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452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88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5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472" indent="-347472">
              <a:buClr>
                <a:srgbClr val="FF6600"/>
              </a:buClr>
              <a:defRPr/>
            </a:lvl1pPr>
            <a:lvl2pPr marL="740664" indent="-283464">
              <a:buClr>
                <a:srgbClr val="FF6600"/>
              </a:buClr>
              <a:defRPr/>
            </a:lvl2pPr>
            <a:lvl3pPr marL="1143000" indent="-228600">
              <a:buClr>
                <a:srgbClr val="FF6600"/>
              </a:buClr>
              <a:defRPr/>
            </a:lvl3pPr>
            <a:lvl4pPr marL="1600200" indent="-228600">
              <a:buClr>
                <a:srgbClr val="FF6600"/>
              </a:buClr>
              <a:defRPr/>
            </a:lvl4pPr>
            <a:lvl5pPr marL="2057400" indent="-228600">
              <a:buClr>
                <a:srgbClr val="FF660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2252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69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560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1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46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69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94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6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3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3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4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5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7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8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9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0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0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1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0913" y="1272910"/>
            <a:ext cx="8499249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13716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0" y="1"/>
            <a:ext cx="9144000" cy="290286"/>
          </a:xfrm>
          <a:prstGeom prst="rect">
            <a:avLst/>
          </a:prstGeom>
          <a:gradFill flip="none" rotWithShape="1">
            <a:gsLst>
              <a:gs pos="0">
                <a:srgbClr val="FF6600"/>
              </a:gs>
              <a:gs pos="100000">
                <a:srgbClr val="FFFFFF"/>
              </a:gs>
              <a:gs pos="25000">
                <a:srgbClr val="FF6600">
                  <a:alpha val="75000"/>
                </a:srgb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98675"/>
            <a:ext cx="87757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b="0" dirty="0">
                <a:solidFill>
                  <a:srgbClr val="000000"/>
                </a:solidFill>
                <a:latin typeface="Arial" charset="0"/>
              </a:rPr>
              <a:t>© 2014 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4" r:id="rId3"/>
    <p:sldLayoutId id="2147483715" r:id="rId4"/>
  </p:sldLayoutIdLst>
  <p:timing>
    <p:tnLst>
      <p:par>
        <p:cTn id="1" dur="indefinite" restart="never" nodeType="tmRoot"/>
      </p:par>
    </p:tnLst>
  </p:timing>
  <p:txStyles>
    <p:titleStyle>
      <a:lvl1pPr marL="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/>
          <a:ea typeface="Geneva" charset="0"/>
          <a:cs typeface="Arial"/>
        </a:defRPr>
      </a:lvl1pPr>
      <a:lvl2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2pPr>
      <a:lvl3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3pPr>
      <a:lvl4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4pPr>
      <a:lvl5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5pPr>
      <a:lvl6pPr marL="9080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6pPr>
      <a:lvl7pPr marL="13652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7pPr>
      <a:lvl8pPr marL="18224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8pPr>
      <a:lvl9pPr marL="22796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9pPr>
    </p:titleStyle>
    <p:bodyStyle>
      <a:lvl1pPr marL="347472" indent="-347472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800">
          <a:solidFill>
            <a:schemeClr val="tx1"/>
          </a:solidFill>
          <a:latin typeface="Arial" charset="0"/>
          <a:ea typeface="Geneva" charset="0"/>
          <a:cs typeface="+mn-cs"/>
        </a:defRPr>
      </a:lvl1pPr>
      <a:lvl2pPr marL="740664" indent="-283464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6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4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200">
          <a:solidFill>
            <a:schemeClr val="tx1"/>
          </a:solidFill>
          <a:latin typeface="Arial" charset="0"/>
          <a:ea typeface="+mn-ea"/>
          <a:cs typeface="+mn-cs"/>
        </a:defRPr>
      </a:lvl5pPr>
      <a:lvl6pPr marL="33162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37734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42306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46878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64776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43894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88124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71737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72508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8052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56896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563326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80060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41101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014812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3498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949038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36806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00866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76059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77595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-23373" y="1633538"/>
            <a:ext cx="158651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D001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FC33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9600" dirty="0" smtClean="0">
                <a:solidFill>
                  <a:srgbClr val="D2B239"/>
                </a:solidFill>
              </a:rPr>
              <a:t>19</a:t>
            </a:r>
            <a:endParaRPr lang="en-US" sz="9600" dirty="0">
              <a:solidFill>
                <a:srgbClr val="D2B239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0" y="3200400"/>
            <a:ext cx="40767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D0016">
                    <a:alpha val="25098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5FAF8E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7472" indent="-347472" algn="l" rtl="0" eaLnBrk="1" fontAlgn="base" hangingPunct="1">
              <a:spcBef>
                <a:spcPct val="45000"/>
              </a:spcBef>
              <a:spcAft>
                <a:spcPct val="20000"/>
              </a:spcAft>
              <a:buClr>
                <a:srgbClr val="FF6600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  <a:ea typeface="Geneva" charset="0"/>
                <a:cs typeface="+mn-cs"/>
              </a:defRPr>
            </a:lvl1pPr>
            <a:lvl2pPr marL="740664" indent="-283464" algn="l" rtl="0" eaLnBrk="1" fontAlgn="base" hangingPunct="1">
              <a:spcBef>
                <a:spcPct val="45000"/>
              </a:spcBef>
              <a:spcAft>
                <a:spcPct val="20000"/>
              </a:spcAft>
              <a:buClr>
                <a:srgbClr val="FF6600"/>
              </a:buClr>
              <a:buFont typeface="Wingdings" charset="2"/>
              <a:buChar char="§"/>
              <a:defRPr sz="26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45000"/>
              </a:spcBef>
              <a:spcAft>
                <a:spcPct val="20000"/>
              </a:spcAft>
              <a:buClr>
                <a:srgbClr val="FF6600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45000"/>
              </a:spcBef>
              <a:spcAft>
                <a:spcPct val="20000"/>
              </a:spcAft>
              <a:buClr>
                <a:srgbClr val="FF6600"/>
              </a:buClr>
              <a:buFont typeface="Wingdings" charset="2"/>
              <a:buChar char="§"/>
              <a:defRPr sz="2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45000"/>
              </a:spcBef>
              <a:spcAft>
                <a:spcPct val="20000"/>
              </a:spcAft>
              <a:buClr>
                <a:srgbClr val="FF6600"/>
              </a:buClr>
              <a:buFont typeface="Wingdings" charset="2"/>
              <a:buChar char="§"/>
              <a:defRPr sz="2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316288" indent="-347663" algn="l" rtl="0" eaLnBrk="1" fontAlgn="base" hangingPunct="1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73488" indent="-347663" algn="l" rtl="0" eaLnBrk="1" fontAlgn="base" hangingPunct="1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30688" indent="-347663" algn="l" rtl="0" eaLnBrk="1" fontAlgn="base" hangingPunct="1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7888" indent="-347663" algn="l" rtl="0" eaLnBrk="1" fontAlgn="base" hangingPunct="1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Clr>
                <a:schemeClr val="tx2"/>
              </a:buClr>
              <a:buFont typeface="Wingdings" charset="0"/>
              <a:buNone/>
            </a:pPr>
            <a:r>
              <a:rPr lang="en-US" sz="3600" b="1" kern="0" dirty="0" smtClean="0">
                <a:solidFill>
                  <a:schemeClr val="bg1"/>
                </a:solidFill>
                <a:latin typeface="Arial"/>
                <a:cs typeface="Arial"/>
              </a:rPr>
              <a:t>Viruses</a:t>
            </a:r>
            <a:endParaRPr lang="en-US" sz="3600" b="1" kern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127000" y="3054060"/>
            <a:ext cx="1314380" cy="24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2B23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82454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Some viruses have accessory structures that help them infect hosts </a:t>
            </a:r>
          </a:p>
          <a:p>
            <a:r>
              <a:rPr lang="en-US" altLang="en-US" b="1" dirty="0" smtClean="0"/>
              <a:t>Viral envelopes </a:t>
            </a:r>
            <a:r>
              <a:rPr lang="en-US" altLang="en-US" dirty="0" smtClean="0"/>
              <a:t>(derived from membranes of host cells) surround the capsids of influenza viruses and many other viruses found in animals</a:t>
            </a:r>
          </a:p>
          <a:p>
            <a:r>
              <a:rPr lang="en-US" altLang="en-US" dirty="0" smtClean="0"/>
              <a:t>Viral envelopes contain a combination of viral and host cell molecules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 smtClean="0"/>
              <a:t>Bacteriophages</a:t>
            </a:r>
            <a:r>
              <a:rPr lang="en-US" altLang="en-US" dirty="0" smtClean="0"/>
              <a:t>, also called </a:t>
            </a:r>
            <a:r>
              <a:rPr lang="en-US" altLang="en-US" b="1" dirty="0" smtClean="0"/>
              <a:t>phages</a:t>
            </a:r>
            <a:r>
              <a:rPr lang="en-US" altLang="en-US" dirty="0" smtClean="0"/>
              <a:t>, are viruses that infect bacteria</a:t>
            </a:r>
          </a:p>
          <a:p>
            <a:r>
              <a:rPr lang="en-US" altLang="en-US" dirty="0" smtClean="0"/>
              <a:t>They have the most complex capsids found among viruses</a:t>
            </a:r>
          </a:p>
          <a:p>
            <a:r>
              <a:rPr lang="en-US" altLang="en-US" dirty="0" smtClean="0"/>
              <a:t>Phages have an elongated capsid head that encloses their DNA</a:t>
            </a:r>
          </a:p>
          <a:p>
            <a:r>
              <a:rPr lang="en-US" altLang="en-US" dirty="0" smtClean="0"/>
              <a:t>A protein tail piece attaches the phage to the host and injects the phage DNA inside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Concept 19.2: Viruses replicate only in host cells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Viruses are obligate intracellular parasites, which means they can replicate only within a host cell</a:t>
            </a:r>
          </a:p>
          <a:p>
            <a:r>
              <a:rPr lang="en-US" altLang="en-US" dirty="0" smtClean="0"/>
              <a:t>Each virus has a </a:t>
            </a:r>
            <a:r>
              <a:rPr lang="en-US" altLang="en-US" b="1" dirty="0" smtClean="0"/>
              <a:t>host range</a:t>
            </a:r>
            <a:r>
              <a:rPr lang="en-US" altLang="en-US" dirty="0" smtClean="0"/>
              <a:t>, a limited number of host cells that it can infect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General Features of Viral Replicative Cycles</a:t>
            </a:r>
            <a:endParaRPr lang="en-US" altLang="en-US" dirty="0" smtClean="0"/>
          </a:p>
        </p:txBody>
      </p:sp>
      <p:sp>
        <p:nvSpPr>
          <p:cNvPr id="3891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Once a viral genome has entered a cell, the cell begins to manufacture viral proteins</a:t>
            </a:r>
          </a:p>
          <a:p>
            <a:r>
              <a:rPr lang="en-US" altLang="en-US" smtClean="0"/>
              <a:t>The virus makes use of host enzymes, ribosomes, tRNAs, amino acids, ATP, and other molecules</a:t>
            </a:r>
          </a:p>
          <a:p>
            <a:r>
              <a:rPr lang="en-US" altLang="en-US" smtClean="0"/>
              <a:t>Viral nucleic acid molecules and capsomeres spontaneously self-assemble into new viruses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_04ViralReproCycle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" y="165862"/>
            <a:ext cx="7693152" cy="64373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19.4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1226115" y="941613"/>
            <a:ext cx="258742" cy="25874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1238264" y="926562"/>
            <a:ext cx="224367" cy="233119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50" dirty="0" smtClean="0">
                <a:solidFill>
                  <a:srgbClr val="FFFFFF"/>
                </a:solidFill>
                <a:latin typeface="Arial" charset="0"/>
              </a:rPr>
              <a:t>1</a:t>
            </a:r>
            <a:endParaRPr lang="en-US" sz="1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8140" y="948993"/>
            <a:ext cx="1340437" cy="54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Entry and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err="1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uncoating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0072" y="652181"/>
            <a:ext cx="2184376" cy="80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Transcription and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manufacture of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capsid proteins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30390" y="5043922"/>
            <a:ext cx="2430186" cy="1057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Self-assembly of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new virus particles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and their exit from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the cell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3884" y="4126247"/>
            <a:ext cx="1160183" cy="54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Capsid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proteins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34720" y="3634637"/>
            <a:ext cx="1356826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Viral DNA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78845" y="2880830"/>
            <a:ext cx="1086441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mRNA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39943" y="2241733"/>
            <a:ext cx="1233928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Viral DNA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3489" y="1668188"/>
            <a:ext cx="1086441" cy="54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HOST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CELL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7360" y="2077862"/>
            <a:ext cx="1610832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Replication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62843" y="775088"/>
            <a:ext cx="1127414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Capsid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66005" y="398187"/>
            <a:ext cx="758705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DNA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3295" y="185155"/>
            <a:ext cx="955349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VIRUS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84790" y="2068738"/>
            <a:ext cx="258742" cy="25874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803289" y="2053687"/>
            <a:ext cx="224367" cy="233119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50" dirty="0" smtClean="0">
                <a:solidFill>
                  <a:srgbClr val="FFFFFF"/>
                </a:solidFill>
                <a:latin typeface="Arial" charset="0"/>
              </a:rPr>
              <a:t>2</a:t>
            </a:r>
            <a:endParaRPr lang="en-US" sz="1750" dirty="0">
              <a:solidFill>
                <a:srgbClr val="FFFFFF"/>
              </a:solidFill>
              <a:latin typeface="Arial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2736850" y="906688"/>
            <a:ext cx="0" cy="5937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>
            <a:off x="2736850" y="1192438"/>
            <a:ext cx="1526442" cy="18697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2" name="Group 31"/>
          <p:cNvGrpSpPr/>
          <p:nvPr/>
        </p:nvGrpSpPr>
        <p:grpSpPr>
          <a:xfrm>
            <a:off x="1117600" y="2373538"/>
            <a:ext cx="2108200" cy="647700"/>
            <a:chOff x="1117600" y="2346325"/>
            <a:chExt cx="2108200" cy="647700"/>
          </a:xfrm>
        </p:grpSpPr>
        <p:cxnSp>
          <p:nvCxnSpPr>
            <p:cNvPr id="24" name="Straight Connector 23"/>
            <p:cNvCxnSpPr/>
            <p:nvPr/>
          </p:nvCxnSpPr>
          <p:spPr bwMode="auto">
            <a:xfrm flipH="1">
              <a:off x="1117600" y="2347914"/>
              <a:ext cx="127793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1993900" y="2346325"/>
              <a:ext cx="1231900" cy="6477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4" name="Straight Connector 33"/>
          <p:cNvCxnSpPr/>
          <p:nvPr/>
        </p:nvCxnSpPr>
        <p:spPr bwMode="auto">
          <a:xfrm>
            <a:off x="3813175" y="493938"/>
            <a:ext cx="304800" cy="1619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/>
          <p:nvPr/>
        </p:nvCxnSpPr>
        <p:spPr bwMode="auto">
          <a:xfrm flipV="1">
            <a:off x="3848100" y="855888"/>
            <a:ext cx="161925" cy="127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5133818" y="643258"/>
            <a:ext cx="258742" cy="25874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5152831" y="628207"/>
            <a:ext cx="224367" cy="233119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50" dirty="0" smtClean="0">
                <a:solidFill>
                  <a:srgbClr val="FFFFFF"/>
                </a:solidFill>
                <a:latin typeface="Arial" charset="0"/>
              </a:rPr>
              <a:t>3</a:t>
            </a:r>
            <a:endParaRPr lang="en-US" sz="1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5976137" y="5034711"/>
            <a:ext cx="258742" cy="25874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5995150" y="5019660"/>
            <a:ext cx="224367" cy="233119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50" dirty="0" smtClean="0">
                <a:solidFill>
                  <a:srgbClr val="FFFFFF"/>
                </a:solidFill>
                <a:latin typeface="Arial" charset="0"/>
              </a:rPr>
              <a:t>4</a:t>
            </a:r>
            <a:endParaRPr lang="en-US" sz="1750" dirty="0">
              <a:solidFill>
                <a:srgbClr val="FFFFFF"/>
              </a:solidFill>
              <a:latin typeface="Arial" charset="0"/>
            </a:endParaRPr>
          </a:p>
        </p:txBody>
      </p:sp>
      <p:cxnSp>
        <p:nvCxnSpPr>
          <p:cNvPr id="42" name="Straight Connector 41"/>
          <p:cNvCxnSpPr/>
          <p:nvPr/>
        </p:nvCxnSpPr>
        <p:spPr bwMode="auto">
          <a:xfrm>
            <a:off x="5886622" y="5024835"/>
            <a:ext cx="0" cy="103316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/>
          <p:nvPr/>
        </p:nvCxnSpPr>
        <p:spPr bwMode="auto">
          <a:xfrm>
            <a:off x="4750486" y="4568321"/>
            <a:ext cx="1136136" cy="99197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>
            <a:off x="4839730" y="5556862"/>
            <a:ext cx="1050324" cy="343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>
            <a:off x="5440406" y="1472267"/>
            <a:ext cx="198737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/>
          <p:nvPr/>
        </p:nvCxnSpPr>
        <p:spPr bwMode="auto">
          <a:xfrm flipH="1">
            <a:off x="5797378" y="1468835"/>
            <a:ext cx="99541" cy="183978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 flipH="1">
            <a:off x="5323703" y="1470208"/>
            <a:ext cx="574590" cy="146084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17333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Replicative Cycles of Phages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Phages are the best understood of all viruses</a:t>
            </a:r>
          </a:p>
          <a:p>
            <a:r>
              <a:rPr lang="en-US" altLang="en-US" smtClean="0"/>
              <a:t>Phages have two alternative reproductive mechanisms: the lytic cycle and the lysogenic 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/>
              <a:t>The Lytic Cycle</a:t>
            </a:r>
          </a:p>
        </p:txBody>
      </p:sp>
      <p:sp>
        <p:nvSpPr>
          <p:cNvPr id="45058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The </a:t>
            </a:r>
            <a:r>
              <a:rPr lang="en-US" altLang="en-US" b="1" dirty="0" smtClean="0"/>
              <a:t>lytic cycle </a:t>
            </a:r>
            <a:r>
              <a:rPr lang="en-US" altLang="en-US" dirty="0" smtClean="0"/>
              <a:t>is a phage replicative cycle that culminates in the death of the host cell</a:t>
            </a:r>
          </a:p>
          <a:p>
            <a:r>
              <a:rPr lang="en-US" altLang="en-US" dirty="0" smtClean="0"/>
              <a:t>The lytic cycle produces new phages and lyses (breaks open) the host</a:t>
            </a:r>
            <a:r>
              <a:rPr lang="ja-JP" altLang="en-US" dirty="0" smtClean="0"/>
              <a:t>’</a:t>
            </a:r>
            <a:r>
              <a:rPr lang="en-US" altLang="ja-JP" dirty="0" smtClean="0"/>
              <a:t>s cell wall, releasing the progeny viruses</a:t>
            </a:r>
          </a:p>
          <a:p>
            <a:r>
              <a:rPr lang="en-US" altLang="en-US" dirty="0" smtClean="0"/>
              <a:t>A phage that reproduces only by the lytic cycle is called a </a:t>
            </a:r>
            <a:r>
              <a:rPr lang="en-US" altLang="en-US" b="1" dirty="0" smtClean="0"/>
              <a:t>virulent phage</a:t>
            </a:r>
          </a:p>
          <a:p>
            <a:r>
              <a:rPr lang="en-US" altLang="en-US" dirty="0" smtClean="0"/>
              <a:t>Bacteria have defenses against phages, including </a:t>
            </a:r>
            <a:r>
              <a:rPr lang="en-US" altLang="en-US" b="1" dirty="0" smtClean="0"/>
              <a:t>restriction enzymes </a:t>
            </a:r>
            <a:r>
              <a:rPr lang="en-US" altLang="en-US" dirty="0" smtClean="0"/>
              <a:t>that recognize and cut up certain phage DNA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_05T4LyticCycle_1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344678"/>
            <a:ext cx="8546592" cy="6028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19.5-1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4988057" y="397393"/>
            <a:ext cx="258742" cy="25874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5005206" y="382343"/>
            <a:ext cx="224367" cy="233119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50" dirty="0" smtClean="0">
                <a:solidFill>
                  <a:srgbClr val="FFFFFF"/>
                </a:solidFill>
                <a:latin typeface="Arial" charset="0"/>
              </a:rPr>
              <a:t>1</a:t>
            </a:r>
            <a:endParaRPr lang="en-US" sz="1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3715" y="440992"/>
            <a:ext cx="1733146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Attachment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7418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_05T4LyticCycle_2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344678"/>
            <a:ext cx="8546592" cy="6028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19.5-2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4988057" y="397393"/>
            <a:ext cx="258742" cy="25874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5005206" y="382343"/>
            <a:ext cx="224367" cy="233119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50" dirty="0" smtClean="0">
                <a:solidFill>
                  <a:srgbClr val="FFFFFF"/>
                </a:solidFill>
                <a:latin typeface="Arial" charset="0"/>
              </a:rPr>
              <a:t>1</a:t>
            </a:r>
            <a:endParaRPr lang="en-US" sz="1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3715" y="440992"/>
            <a:ext cx="1733146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Attachment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813191" y="1166809"/>
            <a:ext cx="258742" cy="25874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6830340" y="1151759"/>
            <a:ext cx="224367" cy="233119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50" dirty="0" smtClean="0">
                <a:solidFill>
                  <a:srgbClr val="FFFFFF"/>
                </a:solidFill>
                <a:latin typeface="Arial" charset="0"/>
              </a:rPr>
              <a:t>2</a:t>
            </a:r>
            <a:endParaRPr lang="en-US" sz="1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90930" y="1191799"/>
            <a:ext cx="1915308" cy="1099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6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Entry of phage</a:t>
            </a:r>
          </a:p>
          <a:p>
            <a:pPr>
              <a:lnSpc>
                <a:spcPts val="146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DNA and</a:t>
            </a:r>
          </a:p>
          <a:p>
            <a:pPr>
              <a:lnSpc>
                <a:spcPts val="136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degradation</a:t>
            </a:r>
          </a:p>
          <a:p>
            <a:pPr>
              <a:lnSpc>
                <a:spcPts val="156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of host DNA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5964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_05T4LyticCycle_3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338328"/>
            <a:ext cx="8546592" cy="6028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19.5-3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4988057" y="397393"/>
            <a:ext cx="258742" cy="25874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5005206" y="382343"/>
            <a:ext cx="224367" cy="233119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50" dirty="0" smtClean="0">
                <a:solidFill>
                  <a:srgbClr val="FFFFFF"/>
                </a:solidFill>
                <a:latin typeface="Arial" charset="0"/>
              </a:rPr>
              <a:t>1</a:t>
            </a:r>
            <a:endParaRPr lang="en-US" sz="1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3715" y="440992"/>
            <a:ext cx="1733146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Attachment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813191" y="1166809"/>
            <a:ext cx="258742" cy="25874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6830340" y="1151759"/>
            <a:ext cx="224367" cy="233119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50" dirty="0" smtClean="0">
                <a:solidFill>
                  <a:srgbClr val="FFFFFF"/>
                </a:solidFill>
                <a:latin typeface="Arial" charset="0"/>
              </a:rPr>
              <a:t>2</a:t>
            </a:r>
            <a:endParaRPr lang="en-US" sz="1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90930" y="1191799"/>
            <a:ext cx="1915308" cy="107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6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Entry of phage</a:t>
            </a:r>
          </a:p>
          <a:p>
            <a:pPr>
              <a:lnSpc>
                <a:spcPts val="146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DNA and</a:t>
            </a:r>
          </a:p>
          <a:p>
            <a:pPr>
              <a:lnSpc>
                <a:spcPts val="136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degradation</a:t>
            </a:r>
          </a:p>
          <a:p>
            <a:pPr>
              <a:lnSpc>
                <a:spcPts val="156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of host DNA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6149097" y="5526887"/>
            <a:ext cx="258742" cy="25874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6166246" y="5511837"/>
            <a:ext cx="224367" cy="233119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50" dirty="0" smtClean="0">
                <a:solidFill>
                  <a:srgbClr val="FFFFFF"/>
                </a:solidFill>
                <a:latin typeface="Arial" charset="0"/>
              </a:rPr>
              <a:t>3</a:t>
            </a:r>
            <a:endParaRPr lang="en-US" sz="1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0586" y="5574791"/>
            <a:ext cx="2163753" cy="80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Synthesis of viral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genomes and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proteins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4451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 Borrowed Life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 smtClean="0"/>
              <a:t>A </a:t>
            </a:r>
            <a:r>
              <a:rPr lang="en-CA" altLang="en-US" b="1" dirty="0" smtClean="0"/>
              <a:t>virus</a:t>
            </a:r>
            <a:r>
              <a:rPr lang="en-CA" altLang="en-US" dirty="0" smtClean="0"/>
              <a:t> is an infectious particle consisting of genes packaged in a protein coat</a:t>
            </a:r>
          </a:p>
          <a:p>
            <a:r>
              <a:rPr lang="en-CA" altLang="en-US" dirty="0" smtClean="0"/>
              <a:t>Viruses are much simpler in structure than even prokaryotic cells</a:t>
            </a:r>
          </a:p>
          <a:p>
            <a:r>
              <a:rPr lang="en-CA" altLang="en-US" dirty="0" smtClean="0"/>
              <a:t>Viruses cannot reproduce or carry out metabolism outside of a host cell </a:t>
            </a:r>
            <a:endParaRPr lang="en-US" altLang="en-US" dirty="0" smtClean="0"/>
          </a:p>
        </p:txBody>
      </p:sp>
      <p:pic>
        <p:nvPicPr>
          <p:cNvPr id="4" name="Picture 3" descr="19_01_BuddingHIV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3" y="4114800"/>
            <a:ext cx="3968496" cy="2541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_05T4LyticCycle_4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344678"/>
            <a:ext cx="8546592" cy="6028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19.5-4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4988057" y="397393"/>
            <a:ext cx="258742" cy="25874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5005206" y="382343"/>
            <a:ext cx="224367" cy="233119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50" dirty="0" smtClean="0">
                <a:solidFill>
                  <a:srgbClr val="FFFFFF"/>
                </a:solidFill>
                <a:latin typeface="Arial" charset="0"/>
              </a:rPr>
              <a:t>1</a:t>
            </a:r>
            <a:endParaRPr lang="en-US" sz="1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3715" y="440992"/>
            <a:ext cx="1733146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Attachment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813191" y="1166809"/>
            <a:ext cx="258742" cy="25874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6830340" y="1151759"/>
            <a:ext cx="224367" cy="233119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50" dirty="0" smtClean="0">
                <a:solidFill>
                  <a:srgbClr val="FFFFFF"/>
                </a:solidFill>
                <a:latin typeface="Arial" charset="0"/>
              </a:rPr>
              <a:t>2</a:t>
            </a:r>
            <a:endParaRPr lang="en-US" sz="1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90930" y="1191799"/>
            <a:ext cx="1915308" cy="107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6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Entry of phage</a:t>
            </a:r>
          </a:p>
          <a:p>
            <a:pPr>
              <a:lnSpc>
                <a:spcPts val="146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DNA and</a:t>
            </a:r>
          </a:p>
          <a:p>
            <a:pPr>
              <a:lnSpc>
                <a:spcPts val="136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degradation</a:t>
            </a:r>
          </a:p>
          <a:p>
            <a:pPr>
              <a:lnSpc>
                <a:spcPts val="156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of host DNA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6149097" y="5526887"/>
            <a:ext cx="258742" cy="25874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6166246" y="5511837"/>
            <a:ext cx="224367" cy="233119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50" dirty="0" smtClean="0">
                <a:solidFill>
                  <a:srgbClr val="FFFFFF"/>
                </a:solidFill>
                <a:latin typeface="Arial" charset="0"/>
              </a:rPr>
              <a:t>3</a:t>
            </a:r>
            <a:endParaRPr lang="en-US" sz="1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0586" y="5574791"/>
            <a:ext cx="2163753" cy="80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Synthesis of viral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genomes and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proteins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3099395" y="5675222"/>
            <a:ext cx="258742" cy="25874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3116544" y="5660172"/>
            <a:ext cx="224367" cy="233119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50" dirty="0" smtClean="0">
                <a:solidFill>
                  <a:srgbClr val="FFFFFF"/>
                </a:solidFill>
                <a:latin typeface="Arial" charset="0"/>
              </a:rPr>
              <a:t>4</a:t>
            </a:r>
            <a:endParaRPr lang="en-US" sz="1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70885" y="5719827"/>
            <a:ext cx="1942796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Self-assembly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1033" y="2401740"/>
            <a:ext cx="2141338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Phage assembly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4530" y="5738180"/>
            <a:ext cx="782555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Head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38277" y="5738182"/>
            <a:ext cx="626327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Tail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26504" y="5738182"/>
            <a:ext cx="818243" cy="54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Tail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fibers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6459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_05T4LyticCycle_5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338328"/>
            <a:ext cx="8546592" cy="6028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19.5-5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4988057" y="397393"/>
            <a:ext cx="258742" cy="25874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5005206" y="382343"/>
            <a:ext cx="224367" cy="233119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50" dirty="0" smtClean="0">
                <a:solidFill>
                  <a:srgbClr val="FFFFFF"/>
                </a:solidFill>
                <a:latin typeface="Arial" charset="0"/>
              </a:rPr>
              <a:t>1</a:t>
            </a:r>
            <a:endParaRPr lang="en-US" sz="1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3715" y="440992"/>
            <a:ext cx="1733146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Attachment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813191" y="1166809"/>
            <a:ext cx="258742" cy="25874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6830340" y="1151759"/>
            <a:ext cx="224367" cy="233119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50" dirty="0" smtClean="0">
                <a:solidFill>
                  <a:srgbClr val="FFFFFF"/>
                </a:solidFill>
                <a:latin typeface="Arial" charset="0"/>
              </a:rPr>
              <a:t>2</a:t>
            </a:r>
            <a:endParaRPr lang="en-US" sz="1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90930" y="1191799"/>
            <a:ext cx="1915308" cy="107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6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Entry of phage</a:t>
            </a:r>
          </a:p>
          <a:p>
            <a:pPr>
              <a:lnSpc>
                <a:spcPts val="146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DNA and</a:t>
            </a:r>
          </a:p>
          <a:p>
            <a:pPr>
              <a:lnSpc>
                <a:spcPts val="136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degradation</a:t>
            </a:r>
          </a:p>
          <a:p>
            <a:pPr>
              <a:lnSpc>
                <a:spcPts val="156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of host DNA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6149097" y="5526887"/>
            <a:ext cx="258742" cy="25874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6166246" y="5511837"/>
            <a:ext cx="224367" cy="233119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50" dirty="0" smtClean="0">
                <a:solidFill>
                  <a:srgbClr val="FFFFFF"/>
                </a:solidFill>
                <a:latin typeface="Arial" charset="0"/>
              </a:rPr>
              <a:t>3</a:t>
            </a:r>
            <a:endParaRPr lang="en-US" sz="1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0586" y="5574791"/>
            <a:ext cx="2163753" cy="80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Synthesis of viral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genomes and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proteins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3099395" y="5675222"/>
            <a:ext cx="258742" cy="25874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3116544" y="5660172"/>
            <a:ext cx="224367" cy="233119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50" dirty="0" smtClean="0">
                <a:solidFill>
                  <a:srgbClr val="FFFFFF"/>
                </a:solidFill>
                <a:latin typeface="Arial" charset="0"/>
              </a:rPr>
              <a:t>4</a:t>
            </a:r>
            <a:endParaRPr lang="en-US" sz="1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70885" y="5719827"/>
            <a:ext cx="1942796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Self-assembly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254547" y="2029051"/>
            <a:ext cx="258742" cy="25874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3271696" y="2014001"/>
            <a:ext cx="224367" cy="233119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50" dirty="0" smtClean="0">
                <a:solidFill>
                  <a:srgbClr val="FFFFFF"/>
                </a:solidFill>
                <a:latin typeface="Arial" charset="0"/>
              </a:rPr>
              <a:t>5</a:t>
            </a:r>
            <a:endParaRPr lang="en-US" sz="1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26037" y="2073656"/>
            <a:ext cx="1170635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Release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1033" y="2401740"/>
            <a:ext cx="2141338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Phage assembly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4530" y="5738180"/>
            <a:ext cx="782555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Head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38277" y="5738182"/>
            <a:ext cx="626327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Tail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26504" y="5738182"/>
            <a:ext cx="818243" cy="54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Tail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fibers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0962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Phage T4 Lytic Cycle</a:t>
            </a:r>
          </a:p>
        </p:txBody>
      </p:sp>
      <p:pic>
        <p:nvPicPr>
          <p:cNvPr id="3" name="19_05PhageTLyticCycle_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6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/>
              <a:t>The Lysogenic Cycle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The </a:t>
            </a:r>
            <a:r>
              <a:rPr lang="en-US" altLang="en-US" b="1" dirty="0" smtClean="0"/>
              <a:t>lysogenic cycle </a:t>
            </a:r>
            <a:r>
              <a:rPr lang="en-US" altLang="en-US" dirty="0" smtClean="0"/>
              <a:t>replicates the phage genome without destroying the host</a:t>
            </a:r>
          </a:p>
          <a:p>
            <a:r>
              <a:rPr lang="en-US" altLang="en-US" dirty="0" smtClean="0"/>
              <a:t>The viral DNA molecule is incorporated into the host cell</a:t>
            </a:r>
            <a:r>
              <a:rPr lang="ja-JP" altLang="en-US" dirty="0" smtClean="0"/>
              <a:t>’</a:t>
            </a:r>
            <a:r>
              <a:rPr lang="en-US" altLang="ja-JP" dirty="0" smtClean="0"/>
              <a:t>s chromosome</a:t>
            </a:r>
          </a:p>
          <a:p>
            <a:r>
              <a:rPr lang="en-US" altLang="en-US" dirty="0" smtClean="0"/>
              <a:t>This integrated viral DNA is known as a </a:t>
            </a:r>
            <a:r>
              <a:rPr lang="en-US" altLang="en-US" b="1" dirty="0" err="1" smtClean="0"/>
              <a:t>prophage</a:t>
            </a:r>
            <a:endParaRPr lang="en-US" altLang="en-US" b="1" dirty="0" smtClean="0"/>
          </a:p>
          <a:p>
            <a:r>
              <a:rPr lang="en-US" altLang="en-US" dirty="0" smtClean="0"/>
              <a:t>Every time the host divides, it copies the phage DNA and passes the copies to daughter cells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_06_LambdaLyticLysoCyc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729744"/>
            <a:ext cx="8546592" cy="5254752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 bwMode="auto">
          <a:xfrm>
            <a:off x="5417544" y="3167345"/>
            <a:ext cx="1192637" cy="514991"/>
          </a:xfrm>
          <a:prstGeom prst="rect">
            <a:avLst/>
          </a:prstGeom>
          <a:solidFill>
            <a:srgbClr val="B0D7EE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2510069" y="3169942"/>
            <a:ext cx="775021" cy="514991"/>
          </a:xfrm>
          <a:prstGeom prst="rect">
            <a:avLst/>
          </a:prstGeom>
          <a:solidFill>
            <a:srgbClr val="FEE2A4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19.6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4572" y="744691"/>
            <a:ext cx="9416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Phage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DNA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7828" y="1015021"/>
            <a:ext cx="28529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The phage injects its DNA.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8709" y="2250547"/>
            <a:ext cx="15222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Bacterial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chromosome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7533" y="2014690"/>
            <a:ext cx="8418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Phage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0350" y="1724404"/>
            <a:ext cx="1077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Tail fiber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32707" y="3198514"/>
            <a:ext cx="7375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Lytic</a:t>
            </a:r>
          </a:p>
          <a:p>
            <a:pPr algn="ctr"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cycle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5775" y="3933298"/>
            <a:ext cx="163561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The cell lyses,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releasing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phages.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35100" y="1615548"/>
            <a:ext cx="15222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Phage DNA</a:t>
            </a:r>
          </a:p>
          <a:p>
            <a:pPr algn="ctr"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circularizes.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22170" y="767371"/>
            <a:ext cx="16401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Daughter cell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with </a:t>
            </a:r>
            <a:r>
              <a:rPr lang="en-US" sz="1600" b="1" dirty="0" err="1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prophage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9417" y="2323119"/>
            <a:ext cx="16401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err="1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Prophage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 exits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chromosome.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14735" y="3198514"/>
            <a:ext cx="12028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Lysogenic</a:t>
            </a:r>
          </a:p>
          <a:p>
            <a:pPr algn="ctr"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cycle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26524" y="1139298"/>
            <a:ext cx="1472333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Many cell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divisions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create many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infected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bacteria.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41947" y="4119265"/>
            <a:ext cx="1202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  <a:spcAft>
                <a:spcPts val="600"/>
              </a:spcAft>
            </a:pPr>
            <a:r>
              <a:rPr lang="en-US" sz="1600" b="1" dirty="0" err="1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Prophage</a:t>
            </a:r>
            <a:endParaRPr lang="en-US" sz="1600" b="1" dirty="0" smtClean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9253" y="3733728"/>
            <a:ext cx="21907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200"/>
              </a:lnSpc>
              <a:spcAft>
                <a:spcPts val="600"/>
              </a:spcAft>
            </a:pPr>
            <a:r>
              <a:rPr lang="en-US" sz="1600" b="1" dirty="0" err="1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Prophage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 is copied</a:t>
            </a:r>
          </a:p>
          <a:p>
            <a:pPr algn="r"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with bacterial</a:t>
            </a:r>
          </a:p>
          <a:p>
            <a:pPr algn="r"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chromosome.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84961" y="5303087"/>
            <a:ext cx="240846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Phage DNA integrates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into bacterial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chromosome.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14493" y="5303088"/>
            <a:ext cx="259897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Phage DNA and proteins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are synthesized and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assembled.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1809750" y="1073150"/>
            <a:ext cx="2857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860425" y="1847850"/>
            <a:ext cx="276225" cy="8890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2870200" y="2012950"/>
            <a:ext cx="0" cy="2571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>
            <a:off x="6106706" y="1207221"/>
            <a:ext cx="0" cy="17604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>
            <a:off x="6063458" y="4338973"/>
            <a:ext cx="0" cy="44583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32435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Phage Lambda Lysogenic and Lytic Cycles</a:t>
            </a:r>
          </a:p>
        </p:txBody>
      </p:sp>
      <p:pic>
        <p:nvPicPr>
          <p:cNvPr id="3" name="19_06LysogenicLyticCycles_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2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An environmental signal can trigger the virus genome to exit the bacterial chromosome and switch to the lytic mode </a:t>
            </a:r>
          </a:p>
          <a:p>
            <a:r>
              <a:rPr lang="en-US" altLang="en-US" dirty="0" smtClean="0"/>
              <a:t>Phages that use both the lytic and lysogenic cycles are called </a:t>
            </a:r>
            <a:r>
              <a:rPr lang="en-US" altLang="en-US" b="1" dirty="0" smtClean="0"/>
              <a:t>temperate phages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Replicative Cycles of Animal Viruses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There are two key variables used to classify viruses that infect animals</a:t>
            </a:r>
          </a:p>
          <a:p>
            <a:pPr lvl="1"/>
            <a:r>
              <a:rPr lang="en-US" altLang="en-US" smtClean="0"/>
              <a:t>An RNA or DNA genome</a:t>
            </a:r>
          </a:p>
          <a:p>
            <a:pPr lvl="1"/>
            <a:r>
              <a:rPr lang="en-US" altLang="en-US" smtClean="0"/>
              <a:t>A single-stranded or double-stranded genome</a:t>
            </a:r>
          </a:p>
          <a:p>
            <a:r>
              <a:rPr lang="en-US" altLang="en-US" smtClean="0"/>
              <a:t>Whereas few bacteriophages have an envelope or an RNA genome, many animal viruses have both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_T01aAnimalViruses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472" y="734568"/>
            <a:ext cx="5401056" cy="5388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19.1a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11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_T01bAnimalViruses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472" y="210312"/>
            <a:ext cx="5401056" cy="64373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19.1b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899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Concept 19.1: A virus consists of a nucleic acid surrounded by a protein coat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Viruses were detected indirectly long before they were actually seen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/>
              <a:t>Viral Envelopes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Many viruses that infect animals have a membranous envelope</a:t>
            </a:r>
          </a:p>
          <a:p>
            <a:r>
              <a:rPr lang="en-US" altLang="en-US" smtClean="0"/>
              <a:t>Viral glycoproteins on the envelope bind to specific receptor molecules on the surface of a host cell</a:t>
            </a:r>
          </a:p>
          <a:p>
            <a:r>
              <a:rPr lang="en-US" altLang="en-US" smtClean="0"/>
              <a:t>Some viral envelopes are derived from the host cell</a:t>
            </a:r>
            <a:r>
              <a:rPr lang="ja-JP" altLang="en-US" smtClean="0"/>
              <a:t>’</a:t>
            </a:r>
            <a:r>
              <a:rPr lang="en-US" altLang="ja-JP" smtClean="0"/>
              <a:t>s plasma membrane as the viral capsids exit</a:t>
            </a: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Other viral membranes form from the host</a:t>
            </a:r>
            <a:r>
              <a:rPr lang="ja-JP" altLang="en-US" smtClean="0"/>
              <a:t>’</a:t>
            </a:r>
            <a:r>
              <a:rPr lang="en-US" altLang="ja-JP" smtClean="0"/>
              <a:t>s nuclear envelope and are then replaced by an envelope made from Golgi apparatus membrane</a:t>
            </a: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_07EnvRNAVirusLifeCyc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6" y="200728"/>
            <a:ext cx="8095488" cy="64373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19.7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303" y="419354"/>
            <a:ext cx="117054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Capsid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 flipH="1">
            <a:off x="1373460" y="1178670"/>
            <a:ext cx="509128" cy="50234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 flipH="1" flipV="1">
            <a:off x="1368979" y="523076"/>
            <a:ext cx="606992" cy="27459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1083235" y="976963"/>
            <a:ext cx="105335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 flipH="1" flipV="1">
            <a:off x="3796920" y="2823270"/>
            <a:ext cx="155021" cy="2267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 flipV="1">
            <a:off x="4769971" y="2392640"/>
            <a:ext cx="129987" cy="20469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4945529" y="3378759"/>
            <a:ext cx="179295" cy="2091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 flipH="1" flipV="1">
            <a:off x="6537880" y="3364140"/>
            <a:ext cx="245414" cy="25367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 flipH="1">
            <a:off x="2813050" y="4501027"/>
            <a:ext cx="793750" cy="1365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467304" y="900577"/>
            <a:ext cx="818572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RNA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0479" y="1687977"/>
            <a:ext cx="1825046" cy="521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Envelope (with</a:t>
            </a:r>
          </a:p>
          <a:p>
            <a:pPr>
              <a:lnSpc>
                <a:spcPts val="13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glycoproteins)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97778" y="2592852"/>
            <a:ext cx="990021" cy="266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mRNA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18503" y="2173752"/>
            <a:ext cx="1278947" cy="266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Template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78703" y="3907302"/>
            <a:ext cx="548697" cy="266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45653" y="3180227"/>
            <a:ext cx="1123372" cy="54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Capsid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proteins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671127" y="1834027"/>
            <a:ext cx="1698048" cy="54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Viral genome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(RNA)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90303" y="3510427"/>
            <a:ext cx="1123372" cy="80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Copy of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genome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(RNA)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296028" y="4937615"/>
            <a:ext cx="1278947" cy="266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New virus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65505" y="1046705"/>
            <a:ext cx="1544810" cy="266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HOST CELL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34766" y="4497238"/>
            <a:ext cx="1277103" cy="54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err="1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Glyco</a:t>
            </a: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-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proteins</a:t>
            </a:r>
          </a:p>
        </p:txBody>
      </p:sp>
    </p:spTree>
    <p:extLst>
      <p:ext uri="{BB962C8B-B14F-4D97-AF65-F5344CB8AC3E}">
        <p14:creationId xmlns:p14="http://schemas.microsoft.com/office/powerpoint/2010/main" val="1775901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/>
              <a:t>RNA as Viral Genetic Material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The broadest variety of RNA genomes is found in viruses that infect animals</a:t>
            </a:r>
          </a:p>
          <a:p>
            <a:r>
              <a:rPr lang="en-US" altLang="en-US" b="1" dirty="0" smtClean="0"/>
              <a:t>Retroviruses</a:t>
            </a:r>
            <a:r>
              <a:rPr lang="en-US" altLang="en-US" dirty="0" smtClean="0"/>
              <a:t> use </a:t>
            </a:r>
            <a:r>
              <a:rPr lang="en-US" altLang="en-US" b="1" dirty="0" smtClean="0"/>
              <a:t>reverse transcriptase </a:t>
            </a:r>
            <a:r>
              <a:rPr lang="en-US" altLang="en-US" dirty="0" smtClean="0"/>
              <a:t>to copy their RNA genome into DNA</a:t>
            </a:r>
          </a:p>
          <a:p>
            <a:r>
              <a:rPr lang="en-US" altLang="en-US" b="1" dirty="0" smtClean="0"/>
              <a:t>HIV (human immunodeficiency virus) </a:t>
            </a:r>
            <a:r>
              <a:rPr lang="en-US" altLang="en-US" dirty="0" smtClean="0"/>
              <a:t>is the retrovirus that causes </a:t>
            </a:r>
            <a:r>
              <a:rPr lang="en-US" altLang="en-US" b="1" dirty="0" smtClean="0"/>
              <a:t>AIDS (acquired immunodeficiency syndrome)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The viral DNA that is integrated into the host genome is called a </a:t>
            </a:r>
            <a:r>
              <a:rPr lang="en-US" altLang="en-US" b="1" dirty="0" smtClean="0"/>
              <a:t>provirus</a:t>
            </a:r>
          </a:p>
          <a:p>
            <a:r>
              <a:rPr lang="en-US" altLang="en-US" dirty="0" smtClean="0"/>
              <a:t>Unlike a </a:t>
            </a:r>
            <a:r>
              <a:rPr lang="en-US" altLang="en-US" dirty="0" err="1" smtClean="0"/>
              <a:t>prophage</a:t>
            </a:r>
            <a:r>
              <a:rPr lang="en-US" altLang="en-US" dirty="0" smtClean="0"/>
              <a:t>, a provirus remains a permanent resident of the host cell</a:t>
            </a:r>
          </a:p>
          <a:p>
            <a:r>
              <a:rPr lang="en-US" altLang="en-US" dirty="0" smtClean="0"/>
              <a:t>RNA polymerase transcribes the </a:t>
            </a:r>
            <a:r>
              <a:rPr lang="en-US" altLang="en-US" dirty="0" err="1" smtClean="0"/>
              <a:t>proviral</a:t>
            </a:r>
            <a:r>
              <a:rPr lang="en-US" altLang="en-US" dirty="0" smtClean="0"/>
              <a:t> DNA into RNA molecules</a:t>
            </a:r>
          </a:p>
          <a:p>
            <a:r>
              <a:rPr lang="en-US" altLang="en-US" dirty="0" smtClean="0"/>
              <a:t>The RNA molecules function both as mRNA for synthesis of viral proteins and as genomes for new virus particles released from the cell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_08_HIVReproCycle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210312"/>
            <a:ext cx="8546592" cy="6437376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 bwMode="auto">
          <a:xfrm>
            <a:off x="6931025" y="626197"/>
            <a:ext cx="657225" cy="27304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 flipH="1">
            <a:off x="7823200" y="670647"/>
            <a:ext cx="98426" cy="50799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19.8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794003" y="1204046"/>
            <a:ext cx="637922" cy="57384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245324" y="347577"/>
            <a:ext cx="1590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Glycoprotein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1568450" y="442048"/>
            <a:ext cx="234950" cy="3746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H="1" flipV="1">
            <a:off x="1149350" y="562696"/>
            <a:ext cx="111125" cy="2127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V="1">
            <a:off x="1536700" y="784947"/>
            <a:ext cx="492126" cy="20954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1501775" y="1032597"/>
            <a:ext cx="533400" cy="8254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1530350" y="1111971"/>
            <a:ext cx="501650" cy="12382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4552950" y="1924771"/>
            <a:ext cx="276225" cy="4762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>
            <a:off x="6931025" y="626197"/>
            <a:ext cx="657225" cy="27304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 flipH="1">
            <a:off x="7823200" y="670647"/>
            <a:ext cx="98426" cy="5079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 flipH="1">
            <a:off x="5035550" y="3585296"/>
            <a:ext cx="323850" cy="317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H="1">
            <a:off x="4305300" y="3502746"/>
            <a:ext cx="130175" cy="1873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TextBox 32"/>
          <p:cNvSpPr txBox="1"/>
          <p:nvPr/>
        </p:nvSpPr>
        <p:spPr>
          <a:xfrm>
            <a:off x="245324" y="1758141"/>
            <a:ext cx="14961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Reverse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transcriptase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82602" y="1645355"/>
            <a:ext cx="531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HIV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70137" y="1020557"/>
            <a:ext cx="1496126" cy="686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RNA (two</a:t>
            </a:r>
          </a:p>
          <a:p>
            <a:pPr>
              <a:lnSpc>
                <a:spcPts val="11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identical</a:t>
            </a:r>
          </a:p>
          <a:p>
            <a:pPr>
              <a:lnSpc>
                <a:spcPts val="11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strands)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598553" y="225571"/>
            <a:ext cx="1690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Viral envelope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75683" y="652594"/>
            <a:ext cx="958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Capsid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29598" y="1905932"/>
            <a:ext cx="1226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Viral RNA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18505" y="2267920"/>
            <a:ext cx="1290923" cy="468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RNA-DNA</a:t>
            </a:r>
          </a:p>
          <a:p>
            <a:pPr>
              <a:lnSpc>
                <a:spcPts val="11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hybrid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24052" y="2872189"/>
            <a:ext cx="647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DNA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32055" y="1208468"/>
            <a:ext cx="8416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HOST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CELL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765331" y="1796316"/>
            <a:ext cx="14683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Reverse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transcriptase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765330" y="3182752"/>
            <a:ext cx="1213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NUCLEUS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286656" y="3476677"/>
            <a:ext cx="1213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Provirus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68246" y="3692962"/>
            <a:ext cx="1590409" cy="468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Chromosomal</a:t>
            </a:r>
          </a:p>
          <a:p>
            <a:pPr algn="ctr">
              <a:lnSpc>
                <a:spcPts val="11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DNA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158700" y="4170109"/>
            <a:ext cx="1806704" cy="686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RNA genome</a:t>
            </a:r>
          </a:p>
          <a:p>
            <a:pPr>
              <a:lnSpc>
                <a:spcPts val="11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for the progeny</a:t>
            </a:r>
          </a:p>
          <a:p>
            <a:pPr>
              <a:lnSpc>
                <a:spcPts val="11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viruses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54925" y="4524822"/>
            <a:ext cx="802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mRNA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975682" y="6194090"/>
            <a:ext cx="1302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New virus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08147" y="6204874"/>
            <a:ext cx="18401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New HIV leaving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 cell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485476" y="479243"/>
            <a:ext cx="6674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HIV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194214" y="229339"/>
            <a:ext cx="17818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Membrane of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white blood cell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480986" y="2724276"/>
            <a:ext cx="1011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0.25 </a:t>
            </a:r>
            <a:r>
              <a:rPr lang="en-US" sz="1600" b="1" dirty="0">
                <a:solidFill>
                  <a:srgbClr val="000000"/>
                </a:solidFill>
                <a:latin typeface="Symbol Std"/>
                <a:ea typeface="ＭＳ Ｐゴシック" charset="0"/>
                <a:cs typeface="Symbol Std"/>
              </a:rPr>
              <a:t>µ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805017" y="2990566"/>
            <a:ext cx="20808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HIV entering a cell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7686434" y="2632796"/>
            <a:ext cx="527291" cy="76200"/>
            <a:chOff x="7686434" y="2559050"/>
            <a:chExt cx="527291" cy="76200"/>
          </a:xfrm>
        </p:grpSpPr>
        <p:cxnSp>
          <p:nvCxnSpPr>
            <p:cNvPr id="51" name="Straight Connector 50"/>
            <p:cNvCxnSpPr/>
            <p:nvPr/>
          </p:nvCxnSpPr>
          <p:spPr bwMode="auto">
            <a:xfrm>
              <a:off x="7686434" y="2595665"/>
              <a:ext cx="5209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7687851" y="2559050"/>
              <a:ext cx="0" cy="762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Straight Connector 61"/>
            <p:cNvCxnSpPr/>
            <p:nvPr/>
          </p:nvCxnSpPr>
          <p:spPr bwMode="auto">
            <a:xfrm>
              <a:off x="8213725" y="2559050"/>
              <a:ext cx="0" cy="762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19785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HIV Reproductive Cycle</a:t>
            </a:r>
          </a:p>
        </p:txBody>
      </p:sp>
      <p:pic>
        <p:nvPicPr>
          <p:cNvPr id="3" name="19_08HIVReproCycle_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1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Evolution of Viruses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Viruses do not fit our definition of living organisms</a:t>
            </a:r>
          </a:p>
          <a:p>
            <a:r>
              <a:rPr lang="en-US" altLang="en-US" smtClean="0"/>
              <a:t>Since viruses can replicate only within cells, they probably evolved as bits of cellular nucleic acid</a:t>
            </a:r>
          </a:p>
          <a:p>
            <a:r>
              <a:rPr lang="en-US" altLang="en-US" smtClean="0"/>
              <a:t>Candidates for the source of viral genomes include plasmids and transposons</a:t>
            </a:r>
          </a:p>
          <a:p>
            <a:r>
              <a:rPr lang="en-US" altLang="en-US" smtClean="0"/>
              <a:t>Plasmids, transposons, and viruses are all mobile genetic elements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 largest virus yet discovered is the size of a small bacterium, and its genome encodes proteins involved in translation, DNA repair, protein folding, and polysaccharide synthesis</a:t>
            </a:r>
          </a:p>
          <a:p>
            <a:r>
              <a:rPr lang="en-US" altLang="en-US" smtClean="0"/>
              <a:t>There is controversy about whether this virus evolved before or after cells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Concept 19.3: Viruses, viroids, and prions are formidable pathogens in animals and plants</a:t>
            </a:r>
          </a:p>
        </p:txBody>
      </p:sp>
      <p:sp>
        <p:nvSpPr>
          <p:cNvPr id="757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Diseases caused by viral infections affect humans, agricultural crops, and livestock worldwide</a:t>
            </a:r>
          </a:p>
          <a:p>
            <a:r>
              <a:rPr lang="en-US" altLang="en-US" smtClean="0"/>
              <a:t>Smaller, less complex entities called viroids and prions also cause disease in plants and animals, respectively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Discovery of Viruses: </a:t>
            </a:r>
            <a:r>
              <a:rPr lang="en-US" altLang="en-US" i="1" smtClean="0"/>
              <a:t>Scientific Inquiry</a:t>
            </a:r>
            <a:endParaRPr lang="en-US" altLang="en-US" smtClean="0">
              <a:solidFill>
                <a:srgbClr val="993366"/>
              </a:solidFill>
            </a:endParaRP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smtClean="0"/>
              <a:t>Tobacco mosaic disease stunts growth of tobacco plants and gives their leaves a mosaic coloration</a:t>
            </a:r>
          </a:p>
          <a:p>
            <a:pPr eaLnBrk="1" hangingPunct="1"/>
            <a:r>
              <a:rPr lang="en-US" altLang="en-US" sz="2800" smtClean="0"/>
              <a:t>In the late 1800s, some researchers hypothesized that a particle smaller than bacteria caused the disease</a:t>
            </a:r>
          </a:p>
          <a:p>
            <a:pPr eaLnBrk="1" hangingPunct="1"/>
            <a:r>
              <a:rPr lang="en-US" altLang="en-US" sz="2800" smtClean="0"/>
              <a:t>In 1935, Wendell Stanley confirmed this hypothesis by crystallizing the infectious particle, now known as tobacco mosaic virus (TMV)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Viral Diseases in Animals</a:t>
            </a:r>
          </a:p>
        </p:txBody>
      </p:sp>
      <p:sp>
        <p:nvSpPr>
          <p:cNvPr id="778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Viruses may damage or kill cells by causing the release of hydrolytic enzymes from lysosomes</a:t>
            </a:r>
          </a:p>
          <a:p>
            <a:r>
              <a:rPr lang="en-US" altLang="en-US" smtClean="0"/>
              <a:t>Some viruses cause infected cells to produce toxins that lead to disease symptoms</a:t>
            </a:r>
          </a:p>
          <a:p>
            <a:r>
              <a:rPr lang="en-US" altLang="en-US" smtClean="0"/>
              <a:t>Others have molecular components such as envelope proteins that are toxic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 smtClean="0"/>
              <a:t>Vaccines</a:t>
            </a:r>
            <a:r>
              <a:rPr lang="en-US" altLang="en-US" dirty="0" smtClean="0"/>
              <a:t> are harmless derivatives of pathogenic microbes that stimulate the immune system to mount defenses against the harmful pathogen</a:t>
            </a:r>
          </a:p>
          <a:p>
            <a:r>
              <a:rPr lang="en-US" altLang="en-US" dirty="0" smtClean="0"/>
              <a:t>Vaccines can prevent certain viral illnesses</a:t>
            </a:r>
          </a:p>
          <a:p>
            <a:r>
              <a:rPr lang="en-US" altLang="en-US" dirty="0" smtClean="0"/>
              <a:t>Viral infections cannot be treated by antibiotics</a:t>
            </a:r>
          </a:p>
          <a:p>
            <a:r>
              <a:rPr lang="en-US" altLang="en-US" dirty="0" smtClean="0"/>
              <a:t>Antiviral drugs can help to treat, though not cure, viral infections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Emerging Viruses</a:t>
            </a:r>
          </a:p>
        </p:txBody>
      </p:sp>
      <p:sp>
        <p:nvSpPr>
          <p:cNvPr id="819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Emerging viruses are those that suddenly become apparent</a:t>
            </a:r>
          </a:p>
          <a:p>
            <a:r>
              <a:rPr lang="en-US" altLang="en-US" dirty="0" smtClean="0"/>
              <a:t>In 2009, a general outbreak (</a:t>
            </a:r>
            <a:r>
              <a:rPr lang="en-US" altLang="en-US" b="1" dirty="0" smtClean="0"/>
              <a:t>epidemic</a:t>
            </a:r>
            <a:r>
              <a:rPr lang="en-US" altLang="en-US" dirty="0" smtClean="0"/>
              <a:t>) of a flu-like illness appeared in Mexico and the United States, caused by an influenza virus named H1N1</a:t>
            </a:r>
          </a:p>
          <a:p>
            <a:r>
              <a:rPr lang="en-US" altLang="en-US" dirty="0" smtClean="0"/>
              <a:t>Flu epidemics are caused by new strains of influenza virus to which people have little immunity</a:t>
            </a:r>
          </a:p>
          <a:p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Viral diseases in a small isolated population can emerge and become global</a:t>
            </a:r>
          </a:p>
          <a:p>
            <a:r>
              <a:rPr lang="en-US" altLang="en-US" smtClean="0"/>
              <a:t>New viral diseases can emerge when viruses spread from animals to humans</a:t>
            </a:r>
          </a:p>
          <a:p>
            <a:r>
              <a:rPr lang="en-US" altLang="en-US" smtClean="0"/>
              <a:t>Viral strains that jump species can exchange genetic information with other viruses to which humans have no immunity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These strains can cause </a:t>
            </a:r>
            <a:r>
              <a:rPr lang="en-US" altLang="en-US" b="1" dirty="0" smtClean="0"/>
              <a:t>pandemics</a:t>
            </a:r>
            <a:r>
              <a:rPr lang="en-US" altLang="en-US" dirty="0" smtClean="0"/>
              <a:t>, global epidemics</a:t>
            </a:r>
          </a:p>
          <a:p>
            <a:r>
              <a:rPr lang="en-US" altLang="en-US" dirty="0" smtClean="0"/>
              <a:t>The 2009 flu pandemic was likely passed to humans from pigs; for this reason it was originally called the </a:t>
            </a:r>
            <a:r>
              <a:rPr lang="ja-JP" altLang="en-US" dirty="0" smtClean="0"/>
              <a:t>“</a:t>
            </a:r>
            <a:r>
              <a:rPr lang="en-US" altLang="ja-JP" dirty="0" smtClean="0"/>
              <a:t>swine flu</a:t>
            </a:r>
            <a:r>
              <a:rPr lang="ja-JP" altLang="en-US" dirty="0" smtClean="0"/>
              <a:t>”</a:t>
            </a:r>
            <a:endParaRPr lang="en-US" altLang="en-US" dirty="0" smtClean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_UN01a_SkillsExercise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" y="181446"/>
            <a:ext cx="7101840" cy="643737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401809" y="190685"/>
            <a:ext cx="1608341" cy="27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A/California/07/2009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058909" y="543830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A/Taiwan/T1773/2009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741284" y="721630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A/Taiwan/T1338/2009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49259" y="889905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A/Taiwan/T0724/2009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49259" y="1074055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A/Taiwan/T1821/2009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731884" y="1261380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A/Taiwan/937/2009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388984" y="1445530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A/Taiwan/T1339/2009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77834" y="1613805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A/Taiwan/940/2009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385934" y="1791605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A/Taiwan/7418/2009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46084" y="1959880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A/Taiwan/8575/2009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081009" y="2124980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A/Taiwan/4909/2009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684259" y="2302780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A/Taiwan/8542/2009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681084" y="2826655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A/Taiwan/2826/2009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71459" y="3004455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A/Taiwan/T0826/2009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458834" y="3185430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A/Taiwan/1017/2009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785734" y="3375930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A/Taiwan/7873/2009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769984" y="3547380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A/Taiwan/11706/2009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414259" y="3718830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A/Taiwan/6078/2009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081009" y="3877580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A/Taiwan/6341/2009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744459" y="4058555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A/Taiwan/6200/2009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722359" y="4233180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A/Taiwan/5270/2010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062084" y="4410980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A/Taiwan/3994/2010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446385" y="3639455"/>
            <a:ext cx="792366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Group 8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617834" y="4322080"/>
            <a:ext cx="92571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Group 8-1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182984" y="4563380"/>
            <a:ext cx="1649616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A/Taiwan/2649/2011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443334" y="4741180"/>
            <a:ext cx="1649616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A/Taiwan/1102/2011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95910" y="4652280"/>
            <a:ext cx="871740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Group 10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19709" y="2563130"/>
            <a:ext cx="84316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Group 9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86434" y="1486805"/>
            <a:ext cx="84316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Group 7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297534" y="369205"/>
            <a:ext cx="84316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Group 3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954384" y="191405"/>
            <a:ext cx="84316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Group 1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719434" y="547005"/>
            <a:ext cx="84316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Group 6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402059" y="2474230"/>
            <a:ext cx="162739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A/Taiwan/1018/2011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24284" y="2652030"/>
            <a:ext cx="162739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A/Taiwan/552/2011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081134" y="4912630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A/Taiwan/4501/2011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074910" y="5109480"/>
            <a:ext cx="1490866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A/Taiwan/67/2011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071609" y="5299980"/>
            <a:ext cx="177026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A/Taiwan/1749/2011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433559" y="5474605"/>
            <a:ext cx="177026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A/Taiwan/4611/2011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436985" y="5655580"/>
            <a:ext cx="1573416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A/Taiwan/5506/2011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436985" y="5833380"/>
            <a:ext cx="1573416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A/Taiwan/1150/2011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748010" y="6011180"/>
            <a:ext cx="1573416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A/Taiwan/2883/2011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430635" y="6185805"/>
            <a:ext cx="1573416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A/Taiwan/842/2010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764010" y="6369955"/>
            <a:ext cx="1573416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A/Taiwan/3697/2011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370560" y="5665105"/>
            <a:ext cx="871740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Group 11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8" name="Right Brace 17"/>
          <p:cNvSpPr/>
          <p:nvPr/>
        </p:nvSpPr>
        <p:spPr bwMode="auto">
          <a:xfrm>
            <a:off x="4911725" y="226330"/>
            <a:ext cx="111125" cy="203200"/>
          </a:xfrm>
          <a:prstGeom prst="rightBrace">
            <a:avLst>
              <a:gd name="adj1" fmla="val 2833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93" name="Right Brace 92"/>
          <p:cNvSpPr/>
          <p:nvPr/>
        </p:nvSpPr>
        <p:spPr bwMode="auto">
          <a:xfrm>
            <a:off x="4676775" y="581930"/>
            <a:ext cx="111125" cy="203200"/>
          </a:xfrm>
          <a:prstGeom prst="rightBrace">
            <a:avLst>
              <a:gd name="adj1" fmla="val 2833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94" name="Right Brace 93"/>
          <p:cNvSpPr/>
          <p:nvPr/>
        </p:nvSpPr>
        <p:spPr bwMode="auto">
          <a:xfrm>
            <a:off x="7251700" y="410480"/>
            <a:ext cx="111125" cy="203200"/>
          </a:xfrm>
          <a:prstGeom prst="rightBrace">
            <a:avLst>
              <a:gd name="adj1" fmla="val 2833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95" name="Right Brace 94"/>
          <p:cNvSpPr/>
          <p:nvPr/>
        </p:nvSpPr>
        <p:spPr bwMode="auto">
          <a:xfrm>
            <a:off x="6896100" y="2525030"/>
            <a:ext cx="111125" cy="349250"/>
          </a:xfrm>
          <a:prstGeom prst="rightBrace">
            <a:avLst>
              <a:gd name="adj1" fmla="val 2833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96" name="Right Brace 95"/>
          <p:cNvSpPr/>
          <p:nvPr/>
        </p:nvSpPr>
        <p:spPr bwMode="auto">
          <a:xfrm>
            <a:off x="4286250" y="2880630"/>
            <a:ext cx="130176" cy="349250"/>
          </a:xfrm>
          <a:prstGeom prst="rightBrace">
            <a:avLst>
              <a:gd name="adj1" fmla="val 38089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97" name="Right Brace 96"/>
          <p:cNvSpPr/>
          <p:nvPr/>
        </p:nvSpPr>
        <p:spPr bwMode="auto">
          <a:xfrm>
            <a:off x="4371975" y="3271155"/>
            <a:ext cx="130176" cy="1047750"/>
          </a:xfrm>
          <a:prstGeom prst="rightBrace">
            <a:avLst>
              <a:gd name="adj1" fmla="val 38089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98" name="Right Brace 97"/>
          <p:cNvSpPr/>
          <p:nvPr/>
        </p:nvSpPr>
        <p:spPr bwMode="auto">
          <a:xfrm>
            <a:off x="4562475" y="4296680"/>
            <a:ext cx="130176" cy="349250"/>
          </a:xfrm>
          <a:prstGeom prst="rightBrace">
            <a:avLst>
              <a:gd name="adj1" fmla="val 38089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99" name="Right Brace 98"/>
          <p:cNvSpPr/>
          <p:nvPr/>
        </p:nvSpPr>
        <p:spPr bwMode="auto">
          <a:xfrm>
            <a:off x="6937375" y="4623705"/>
            <a:ext cx="130176" cy="349250"/>
          </a:xfrm>
          <a:prstGeom prst="rightBrace">
            <a:avLst>
              <a:gd name="adj1" fmla="val 38089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00" name="Right Brace 99"/>
          <p:cNvSpPr/>
          <p:nvPr/>
        </p:nvSpPr>
        <p:spPr bwMode="auto">
          <a:xfrm>
            <a:off x="7318375" y="5045979"/>
            <a:ext cx="130176" cy="1527175"/>
          </a:xfrm>
          <a:prstGeom prst="rightBrace">
            <a:avLst>
              <a:gd name="adj1" fmla="val 38089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01" name="Right Brace 100"/>
          <p:cNvSpPr/>
          <p:nvPr/>
        </p:nvSpPr>
        <p:spPr bwMode="auto">
          <a:xfrm>
            <a:off x="7314798" y="768003"/>
            <a:ext cx="130176" cy="1745803"/>
          </a:xfrm>
          <a:prstGeom prst="rightBrace">
            <a:avLst>
              <a:gd name="adj1" fmla="val 38089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cxnSp>
        <p:nvCxnSpPr>
          <p:cNvPr id="20" name="Straight Connector 19"/>
          <p:cNvCxnSpPr>
            <a:stCxn id="96" idx="1"/>
          </p:cNvCxnSpPr>
          <p:nvPr/>
        </p:nvCxnSpPr>
        <p:spPr bwMode="auto">
          <a:xfrm>
            <a:off x="4416426" y="3055255"/>
            <a:ext cx="3264391" cy="23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Connector 101"/>
          <p:cNvCxnSpPr/>
          <p:nvPr/>
        </p:nvCxnSpPr>
        <p:spPr bwMode="auto">
          <a:xfrm>
            <a:off x="7673662" y="1716031"/>
            <a:ext cx="0" cy="134870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TextBox 102"/>
          <p:cNvSpPr txBox="1"/>
          <p:nvPr/>
        </p:nvSpPr>
        <p:spPr>
          <a:xfrm>
            <a:off x="5770975" y="371764"/>
            <a:ext cx="17861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1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A/Taiwan/1164/2010</a:t>
            </a:r>
            <a:endParaRPr lang="en-US" sz="11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1864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_09_Influenza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28" y="1066024"/>
            <a:ext cx="6638544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19.9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00745" y="4637383"/>
            <a:ext cx="801206" cy="282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</a:rPr>
              <a:t>1 </a:t>
            </a:r>
            <a:r>
              <a:rPr lang="en-US" sz="2000" b="1" dirty="0" smtClean="0">
                <a:solidFill>
                  <a:srgbClr val="FFFFFF"/>
                </a:solidFill>
                <a:latin typeface="Symbol Std"/>
                <a:ea typeface="ＭＳ Ｐゴシック" charset="0"/>
                <a:cs typeface="Symbol Std"/>
              </a:rPr>
              <a:t>µ</a:t>
            </a:r>
            <a:r>
              <a:rPr lang="en-US" sz="2000" b="1" dirty="0" smtClean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</a:rPr>
              <a:t>m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31258" y="4486988"/>
            <a:ext cx="730056" cy="136769"/>
            <a:chOff x="2131258" y="4486988"/>
            <a:chExt cx="730056" cy="136769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136191" y="4555439"/>
              <a:ext cx="71813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2131258" y="4486988"/>
              <a:ext cx="0" cy="13676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2861314" y="4486988"/>
              <a:ext cx="0" cy="13676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" name="TextBox 9"/>
          <p:cNvSpPr txBox="1"/>
          <p:nvPr/>
        </p:nvSpPr>
        <p:spPr>
          <a:xfrm>
            <a:off x="1572668" y="5119460"/>
            <a:ext cx="2887623" cy="5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  <a:spcAft>
                <a:spcPts val="600"/>
              </a:spcAft>
            </a:pPr>
            <a:r>
              <a:rPr lang="en-US" sz="19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2009 pandemic H1N1</a:t>
            </a:r>
          </a:p>
          <a:p>
            <a:pPr>
              <a:lnSpc>
                <a:spcPts val="1500"/>
              </a:lnSpc>
              <a:spcAft>
                <a:spcPts val="600"/>
              </a:spcAft>
            </a:pPr>
            <a:r>
              <a:rPr lang="en-US" sz="19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influenza A virus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19444" y="5119460"/>
            <a:ext cx="3562556" cy="302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  <a:spcAft>
                <a:spcPts val="600"/>
              </a:spcAft>
            </a:pPr>
            <a:r>
              <a:rPr lang="en-US" sz="19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2009 pandemic screening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49092" y="5119460"/>
            <a:ext cx="598133" cy="302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  <a:spcAft>
                <a:spcPts val="600"/>
              </a:spcAft>
            </a:pPr>
            <a:r>
              <a:rPr lang="en-US" sz="19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(b)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07733" y="5119460"/>
            <a:ext cx="598133" cy="302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  <a:spcAft>
                <a:spcPts val="600"/>
              </a:spcAft>
            </a:pPr>
            <a:r>
              <a:rPr lang="en-US" sz="19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1996918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_09aInfluenza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80" y="1066024"/>
            <a:ext cx="313944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19.9a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47225" y="4637383"/>
            <a:ext cx="801206" cy="282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</a:rPr>
              <a:t>1 </a:t>
            </a:r>
            <a:r>
              <a:rPr lang="en-US" sz="2000" b="1" dirty="0" smtClean="0">
                <a:solidFill>
                  <a:srgbClr val="FFFFFF"/>
                </a:solidFill>
                <a:latin typeface="Symbol Std"/>
                <a:ea typeface="ＭＳ Ｐゴシック" charset="0"/>
                <a:cs typeface="Symbol Std"/>
              </a:rPr>
              <a:t>µ</a:t>
            </a:r>
            <a:r>
              <a:rPr lang="en-US" sz="2000" b="1" dirty="0" smtClean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</a:rPr>
              <a:t>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77738" y="4486988"/>
            <a:ext cx="730056" cy="136769"/>
            <a:chOff x="2131258" y="4486988"/>
            <a:chExt cx="730056" cy="136769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2136191" y="4555439"/>
              <a:ext cx="71813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2131258" y="4486988"/>
              <a:ext cx="0" cy="13676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2861314" y="4486988"/>
              <a:ext cx="0" cy="13676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" name="TextBox 8"/>
          <p:cNvSpPr txBox="1"/>
          <p:nvPr/>
        </p:nvSpPr>
        <p:spPr>
          <a:xfrm>
            <a:off x="3319148" y="5119460"/>
            <a:ext cx="2887623" cy="5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  <a:spcAft>
                <a:spcPts val="600"/>
              </a:spcAft>
            </a:pPr>
            <a:r>
              <a:rPr lang="en-US" sz="19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2009 pandemic H1N1</a:t>
            </a:r>
          </a:p>
          <a:p>
            <a:pPr>
              <a:lnSpc>
                <a:spcPts val="1500"/>
              </a:lnSpc>
              <a:spcAft>
                <a:spcPts val="600"/>
              </a:spcAft>
            </a:pPr>
            <a:r>
              <a:rPr lang="en-US" sz="19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influenza A virus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54213" y="5119460"/>
            <a:ext cx="598133" cy="302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  <a:spcAft>
                <a:spcPts val="600"/>
              </a:spcAft>
            </a:pPr>
            <a:r>
              <a:rPr lang="en-US" sz="19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4180009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_09bInfluenza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64" y="1172704"/>
            <a:ext cx="3395472" cy="4358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19.9b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04733" y="5237387"/>
            <a:ext cx="3399270" cy="302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  <a:spcAft>
                <a:spcPts val="600"/>
              </a:spcAft>
            </a:pPr>
            <a:r>
              <a:rPr lang="en-US" sz="19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2009 pandemic screening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25310" y="5237387"/>
            <a:ext cx="598133" cy="302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  <a:spcAft>
                <a:spcPts val="600"/>
              </a:spcAft>
            </a:pPr>
            <a:r>
              <a:rPr lang="en-US" sz="195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705415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Viral Diseases in Plants</a:t>
            </a:r>
          </a:p>
        </p:txBody>
      </p:sp>
      <p:sp>
        <p:nvSpPr>
          <p:cNvPr id="9011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More than 2,000 types of viral diseases of plants are known and cause spots on leaves and fruits, stunted growth, and damaged flowers or roots</a:t>
            </a:r>
          </a:p>
          <a:p>
            <a:r>
              <a:rPr lang="en-US" altLang="en-US" smtClean="0"/>
              <a:t>Most plant viruses have an RNA genome</a:t>
            </a:r>
          </a:p>
          <a:p>
            <a:r>
              <a:rPr lang="en-US" altLang="en-US" smtClean="0"/>
              <a:t>Many have a helical capsid, while others have an icosahedral capsid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19.2</a:t>
            </a:r>
            <a:endParaRPr lang="en-US" dirty="0"/>
          </a:p>
        </p:txBody>
      </p:sp>
      <p:pic>
        <p:nvPicPr>
          <p:cNvPr id="19" name="Picture 18" descr="19_02_TobaccoMosaicDis-U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"/>
          <a:stretch/>
        </p:blipFill>
        <p:spPr>
          <a:xfrm>
            <a:off x="1459001" y="200411"/>
            <a:ext cx="6139745" cy="62511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48450" y="2659089"/>
            <a:ext cx="2016069" cy="130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Extracted sap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from tobacco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plant with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tobacco mosaic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disease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9474" y="2659089"/>
            <a:ext cx="1903647" cy="130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Passed sap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through a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porcelain filter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known to trap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bacteria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3658" y="2659089"/>
            <a:ext cx="2131653" cy="79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Rubbed filtered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sap on healthy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tobacco plants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5052" y="6010337"/>
            <a:ext cx="2131653" cy="53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Healthy plants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became infected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1649" y="111346"/>
            <a:ext cx="1617792" cy="327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FF5A08"/>
                </a:solidFill>
                <a:latin typeface="Arial"/>
                <a:ea typeface="ＭＳ Ｐゴシック" charset="0"/>
                <a:cs typeface="Arial"/>
              </a:rPr>
              <a:t>Experiment</a:t>
            </a:r>
            <a:endParaRPr lang="en-US" sz="1800" b="1" dirty="0">
              <a:solidFill>
                <a:srgbClr val="FF5A08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412832" y="2655910"/>
            <a:ext cx="245278" cy="245278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1425669" y="2632378"/>
            <a:ext cx="222200" cy="230867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1</a:t>
            </a:r>
            <a:endParaRPr lang="en-US" sz="17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3559101" y="2652508"/>
            <a:ext cx="245278" cy="245278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3571939" y="2628975"/>
            <a:ext cx="222200" cy="230867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2</a:t>
            </a:r>
            <a:endParaRPr lang="en-US" sz="17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479495" y="2652508"/>
            <a:ext cx="245278" cy="245278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5492332" y="2628975"/>
            <a:ext cx="222200" cy="230867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3</a:t>
            </a:r>
            <a:endParaRPr lang="en-US" sz="17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451338" y="6010559"/>
            <a:ext cx="245278" cy="245278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3464176" y="5987027"/>
            <a:ext cx="222200" cy="230867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4</a:t>
            </a:r>
            <a:endParaRPr lang="en-US" sz="1700" dirty="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762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Plant viruses spread disease in two major modes</a:t>
            </a:r>
          </a:p>
          <a:p>
            <a:pPr lvl="1"/>
            <a:r>
              <a:rPr lang="en-US" altLang="en-US" smtClean="0"/>
              <a:t>Horizontal transmission, entering through damaged cell walls </a:t>
            </a:r>
          </a:p>
          <a:p>
            <a:pPr lvl="1"/>
            <a:r>
              <a:rPr lang="en-US" altLang="en-US" smtClean="0"/>
              <a:t>Vertical transmission, inheriting the virus from a parent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Viroids and Prions: The Simplest Infectious Agents</a:t>
            </a:r>
          </a:p>
        </p:txBody>
      </p:sp>
      <p:sp>
        <p:nvSpPr>
          <p:cNvPr id="9625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 err="1" smtClean="0"/>
              <a:t>Viroids</a:t>
            </a:r>
            <a:r>
              <a:rPr lang="en-US" altLang="en-US" dirty="0" smtClean="0"/>
              <a:t> are small circular RNA molecules that infect plants and disrupt their growth</a:t>
            </a:r>
          </a:p>
          <a:p>
            <a:r>
              <a:rPr lang="en-US" altLang="en-US" b="1" dirty="0" smtClean="0"/>
              <a:t>Prions</a:t>
            </a:r>
            <a:r>
              <a:rPr lang="en-US" altLang="en-US" dirty="0" smtClean="0"/>
              <a:t> are slow-acting, virtually indestructible infectious proteins that cause brain diseases in mammals</a:t>
            </a:r>
          </a:p>
          <a:p>
            <a:r>
              <a:rPr lang="en-US" altLang="en-US" dirty="0" smtClean="0"/>
              <a:t>Prions propagate by converting normal proteins into the prion version</a:t>
            </a:r>
          </a:p>
          <a:p>
            <a:r>
              <a:rPr lang="en-US" altLang="en-US" dirty="0" err="1" smtClean="0"/>
              <a:t>Scrapie</a:t>
            </a:r>
            <a:r>
              <a:rPr lang="en-US" altLang="en-US" dirty="0" smtClean="0"/>
              <a:t> in sheep, mad cow disease, and Creutzfeldt-Jakob disease in humans are all caused by prions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_10PrionPropagation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1895080"/>
            <a:ext cx="8546592" cy="2913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19.10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8548" y="2165361"/>
            <a:ext cx="868339" cy="302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708" y="3975443"/>
            <a:ext cx="1081884" cy="56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Normal</a:t>
            </a:r>
          </a:p>
          <a:p>
            <a:pPr>
              <a:lnSpc>
                <a:spcPts val="15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protein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01794" y="3673385"/>
            <a:ext cx="790130" cy="54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New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prion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3566297" y="3446163"/>
            <a:ext cx="195649" cy="27116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V="1">
            <a:off x="3823730" y="2664942"/>
            <a:ext cx="111210" cy="47230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V="1">
            <a:off x="1072292" y="3686432"/>
            <a:ext cx="173681" cy="31715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 flipH="1" flipV="1">
            <a:off x="656969" y="2393779"/>
            <a:ext cx="166815" cy="36589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3654863" y="2159685"/>
            <a:ext cx="1140233" cy="54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Original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58537" y="3147008"/>
            <a:ext cx="1539846" cy="54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Aggregates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of prions</a:t>
            </a:r>
          </a:p>
        </p:txBody>
      </p:sp>
    </p:spTree>
    <p:extLst>
      <p:ext uri="{BB962C8B-B14F-4D97-AF65-F5344CB8AC3E}">
        <p14:creationId xmlns:p14="http://schemas.microsoft.com/office/powerpoint/2010/main" val="3959493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991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Structure of Viruses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Viruses are not cells</a:t>
            </a:r>
          </a:p>
          <a:p>
            <a:r>
              <a:rPr lang="en-US" altLang="en-US" smtClean="0"/>
              <a:t>A virus is a very small infectious particle consisting of nucleic acid enclosed in a protein coat and, in some cases, a membranous envelope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/>
              <a:t>Viral Genomes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420913" y="1272910"/>
            <a:ext cx="8499249" cy="5204090"/>
          </a:xfrm>
        </p:spPr>
        <p:txBody>
          <a:bodyPr/>
          <a:lstStyle/>
          <a:p>
            <a:r>
              <a:rPr lang="en-US" altLang="en-US" dirty="0" smtClean="0"/>
              <a:t>Viral genomes may consist of either</a:t>
            </a:r>
          </a:p>
          <a:p>
            <a:pPr lvl="1"/>
            <a:r>
              <a:rPr lang="en-US" altLang="en-US" dirty="0" smtClean="0"/>
              <a:t>Double- or single-stranded DNA, or</a:t>
            </a:r>
          </a:p>
          <a:p>
            <a:pPr lvl="1"/>
            <a:r>
              <a:rPr lang="en-US" altLang="en-US" dirty="0" smtClean="0"/>
              <a:t>Double- or single-stranded RNA</a:t>
            </a:r>
          </a:p>
          <a:p>
            <a:r>
              <a:rPr lang="en-US" altLang="en-US" dirty="0" smtClean="0"/>
              <a:t>Depending on its type of nucleic acid, a virus is called a DNA virus or an RNA virus</a:t>
            </a:r>
          </a:p>
          <a:p>
            <a:r>
              <a:rPr lang="en-US" altLang="en-US" dirty="0" smtClean="0"/>
              <a:t>The genome is either a single linear or circular molecule of the nucleic acid</a:t>
            </a:r>
          </a:p>
          <a:p>
            <a:r>
              <a:rPr lang="en-US" altLang="en-US" dirty="0" smtClean="0"/>
              <a:t>Viruses have between three and several thousand genes in their genome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/>
              <a:t>Capsids and Envelopes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A </a:t>
            </a:r>
            <a:r>
              <a:rPr lang="en-US" altLang="en-US" b="1" dirty="0" smtClean="0"/>
              <a:t>capsid</a:t>
            </a:r>
            <a:r>
              <a:rPr lang="en-US" altLang="en-US" dirty="0" smtClean="0"/>
              <a:t> is the protein shell that encloses the viral genome</a:t>
            </a:r>
          </a:p>
          <a:p>
            <a:r>
              <a:rPr lang="en-US" altLang="en-US" dirty="0" smtClean="0"/>
              <a:t>Capsids are built from protein subunits called </a:t>
            </a:r>
            <a:r>
              <a:rPr lang="en-US" altLang="en-US" i="1" dirty="0" err="1" smtClean="0"/>
              <a:t>capsomeres</a:t>
            </a:r>
            <a:endParaRPr lang="en-US" altLang="en-US" i="1" dirty="0" smtClean="0"/>
          </a:p>
          <a:p>
            <a:r>
              <a:rPr lang="en-US" altLang="en-US" dirty="0" smtClean="0"/>
              <a:t>A capsid can have a variety of structures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_03_ViralStructure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477774"/>
            <a:ext cx="8546592" cy="5864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19.3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7169" y="592152"/>
            <a:ext cx="685811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RNA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000125" y="717758"/>
            <a:ext cx="19367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927100" y="1374983"/>
            <a:ext cx="273050" cy="76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2892425" y="892383"/>
            <a:ext cx="190500" cy="3460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3457575" y="978108"/>
            <a:ext cx="339725" cy="5365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>
            <a:off x="2736850" y="2343358"/>
            <a:ext cx="101600" cy="2952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H="1">
            <a:off x="5022850" y="2283033"/>
            <a:ext cx="136525" cy="330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 flipH="1">
            <a:off x="5022851" y="2346533"/>
            <a:ext cx="174624" cy="2698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>
            <a:off x="5327650" y="936833"/>
            <a:ext cx="180975" cy="3270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 flipH="1">
            <a:off x="5895975" y="774908"/>
            <a:ext cx="222250" cy="6064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/>
          <p:nvPr/>
        </p:nvCxnSpPr>
        <p:spPr bwMode="auto">
          <a:xfrm flipH="1">
            <a:off x="5908675" y="1070183"/>
            <a:ext cx="501650" cy="7810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>
            <a:off x="7454900" y="759033"/>
            <a:ext cx="180975" cy="2413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>
            <a:off x="7918450" y="997158"/>
            <a:ext cx="30162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>
            <a:off x="7718425" y="1524208"/>
            <a:ext cx="39687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>
            <a:off x="7947025" y="2136983"/>
            <a:ext cx="16827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5" name="Group 74"/>
          <p:cNvGrpSpPr/>
          <p:nvPr/>
        </p:nvGrpSpPr>
        <p:grpSpPr>
          <a:xfrm>
            <a:off x="1771650" y="5515183"/>
            <a:ext cx="484600" cy="87512"/>
            <a:chOff x="1771650" y="5457825"/>
            <a:chExt cx="484600" cy="87512"/>
          </a:xfrm>
        </p:grpSpPr>
        <p:cxnSp>
          <p:nvCxnSpPr>
            <p:cNvPr id="37" name="Straight Connector 36"/>
            <p:cNvCxnSpPr/>
            <p:nvPr/>
          </p:nvCxnSpPr>
          <p:spPr bwMode="auto">
            <a:xfrm>
              <a:off x="1774825" y="5498242"/>
              <a:ext cx="481425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255096" y="5457825"/>
              <a:ext cx="0" cy="8751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Connector 57"/>
            <p:cNvCxnSpPr/>
            <p:nvPr/>
          </p:nvCxnSpPr>
          <p:spPr bwMode="auto">
            <a:xfrm>
              <a:off x="1771650" y="5457825"/>
              <a:ext cx="0" cy="8751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4" name="Group 73"/>
          <p:cNvGrpSpPr/>
          <p:nvPr/>
        </p:nvGrpSpPr>
        <p:grpSpPr>
          <a:xfrm>
            <a:off x="3613150" y="5515183"/>
            <a:ext cx="803275" cy="87512"/>
            <a:chOff x="3613150" y="5457825"/>
            <a:chExt cx="803275" cy="87512"/>
          </a:xfrm>
        </p:grpSpPr>
        <p:cxnSp>
          <p:nvCxnSpPr>
            <p:cNvPr id="59" name="Straight Connector 58"/>
            <p:cNvCxnSpPr/>
            <p:nvPr/>
          </p:nvCxnSpPr>
          <p:spPr bwMode="auto">
            <a:xfrm>
              <a:off x="3616325" y="5498242"/>
              <a:ext cx="8001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Connector 59"/>
            <p:cNvCxnSpPr/>
            <p:nvPr/>
          </p:nvCxnSpPr>
          <p:spPr bwMode="auto">
            <a:xfrm>
              <a:off x="4414096" y="5457825"/>
              <a:ext cx="0" cy="8751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Connector 60"/>
            <p:cNvCxnSpPr/>
            <p:nvPr/>
          </p:nvCxnSpPr>
          <p:spPr bwMode="auto">
            <a:xfrm>
              <a:off x="3613150" y="5457825"/>
              <a:ext cx="0" cy="8751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3" name="Group 72"/>
          <p:cNvGrpSpPr/>
          <p:nvPr/>
        </p:nvGrpSpPr>
        <p:grpSpPr>
          <a:xfrm>
            <a:off x="5861050" y="5515183"/>
            <a:ext cx="706850" cy="87512"/>
            <a:chOff x="5861050" y="5457825"/>
            <a:chExt cx="706850" cy="87512"/>
          </a:xfrm>
        </p:grpSpPr>
        <p:cxnSp>
          <p:nvCxnSpPr>
            <p:cNvPr id="62" name="Straight Connector 61"/>
            <p:cNvCxnSpPr/>
            <p:nvPr/>
          </p:nvCxnSpPr>
          <p:spPr bwMode="auto">
            <a:xfrm>
              <a:off x="5861050" y="5498242"/>
              <a:ext cx="70685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Straight Connector 62"/>
            <p:cNvCxnSpPr/>
            <p:nvPr/>
          </p:nvCxnSpPr>
          <p:spPr bwMode="auto">
            <a:xfrm>
              <a:off x="6566746" y="5457825"/>
              <a:ext cx="0" cy="8751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5861050" y="5457825"/>
              <a:ext cx="0" cy="8751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2" name="Group 71"/>
          <p:cNvGrpSpPr/>
          <p:nvPr/>
        </p:nvGrpSpPr>
        <p:grpSpPr>
          <a:xfrm>
            <a:off x="8340897" y="5515183"/>
            <a:ext cx="334221" cy="87512"/>
            <a:chOff x="8340897" y="5457825"/>
            <a:chExt cx="334221" cy="87512"/>
          </a:xfrm>
        </p:grpSpPr>
        <p:cxnSp>
          <p:nvCxnSpPr>
            <p:cNvPr id="65" name="Straight Connector 64"/>
            <p:cNvCxnSpPr/>
            <p:nvPr/>
          </p:nvCxnSpPr>
          <p:spPr bwMode="auto">
            <a:xfrm>
              <a:off x="8344072" y="5498242"/>
              <a:ext cx="33002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Straight Connector 65"/>
            <p:cNvCxnSpPr/>
            <p:nvPr/>
          </p:nvCxnSpPr>
          <p:spPr bwMode="auto">
            <a:xfrm>
              <a:off x="8675118" y="5457825"/>
              <a:ext cx="0" cy="8751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Straight Connector 66"/>
            <p:cNvCxnSpPr/>
            <p:nvPr/>
          </p:nvCxnSpPr>
          <p:spPr bwMode="auto">
            <a:xfrm>
              <a:off x="8340897" y="5457825"/>
              <a:ext cx="0" cy="8751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6" name="TextBox 75"/>
          <p:cNvSpPr txBox="1"/>
          <p:nvPr/>
        </p:nvSpPr>
        <p:spPr>
          <a:xfrm>
            <a:off x="1123439" y="1359482"/>
            <a:ext cx="13680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err="1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Capsomere</a:t>
            </a:r>
            <a:endParaRPr lang="en-US" sz="1600" b="1" dirty="0" smtClean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of capsid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997499" y="668450"/>
            <a:ext cx="1368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err="1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Capsomere</a:t>
            </a:r>
            <a:endParaRPr lang="en-US" sz="1600" b="1" dirty="0" smtClean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562580" y="741563"/>
            <a:ext cx="685811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DNA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908345" y="551063"/>
            <a:ext cx="685811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RNA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507613" y="495031"/>
            <a:ext cx="15398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Membranous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envelope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110051" y="842417"/>
            <a:ext cx="893625" cy="28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Capsid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838429" y="625769"/>
            <a:ext cx="893625" cy="28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Head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153256" y="876034"/>
            <a:ext cx="714336" cy="28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DNA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048673" y="1400569"/>
            <a:ext cx="8450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Tail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sheath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048673" y="2026605"/>
            <a:ext cx="8450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Tail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fiber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118584" y="3001514"/>
            <a:ext cx="1555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80 </a:t>
            </a:r>
            <a:r>
              <a:rPr lang="en-US" sz="1600" b="1" dirty="0" smtClean="0">
                <a:solidFill>
                  <a:srgbClr val="000000"/>
                </a:solidFill>
                <a:latin typeface="Symbol Std"/>
                <a:ea typeface="ＭＳ Ｐゴシック" charset="0"/>
                <a:cs typeface="Symbol Std"/>
                <a:sym typeface="Symbol"/>
              </a:rPr>
              <a:t>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 225 nm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589791" y="2594368"/>
            <a:ext cx="16257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Glycoproteins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507620" y="3001512"/>
            <a:ext cx="2451980" cy="262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80–200 nm (diameter)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266439" y="2620512"/>
            <a:ext cx="16257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Glycoprotein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404652" y="3005247"/>
            <a:ext cx="2279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70–90 nm (diameter)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78003" y="3001702"/>
            <a:ext cx="1607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18 </a:t>
            </a:r>
            <a:r>
              <a:rPr lang="en-US" sz="1600" b="1" dirty="0" smtClean="0">
                <a:solidFill>
                  <a:srgbClr val="000000"/>
                </a:solidFill>
                <a:latin typeface="Symbol Std"/>
                <a:ea typeface="ＭＳ Ｐゴシック" charset="0"/>
                <a:cs typeface="Symbol Std"/>
                <a:sym typeface="Symbol"/>
              </a:rPr>
              <a:t>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 250 nm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627328" y="5598852"/>
            <a:ext cx="877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20 nm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38303" y="5890952"/>
            <a:ext cx="18111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Tobacco mosaic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virus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49379" y="5886658"/>
            <a:ext cx="5284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(a)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352675" y="5886658"/>
            <a:ext cx="5284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(b)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670175" y="5890952"/>
            <a:ext cx="1811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Adenoviruses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518025" y="5886658"/>
            <a:ext cx="5284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(c)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822825" y="5890952"/>
            <a:ext cx="1892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Influenza viruses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661150" y="5886658"/>
            <a:ext cx="5284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(d)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75475" y="5890952"/>
            <a:ext cx="1892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Bacteriophage T4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625850" y="5598852"/>
            <a:ext cx="877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50 nm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822950" y="5598852"/>
            <a:ext cx="877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50 nm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8128000" y="5598852"/>
            <a:ext cx="877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50 nm</a:t>
            </a:r>
            <a:endParaRPr lang="en-US" sz="16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5296264"/>
      </p:ext>
    </p:extLst>
  </p:cSld>
  <p:clrMapOvr>
    <a:masterClrMapping/>
  </p:clrMapOvr>
</p:sld>
</file>

<file path=ppt/theme/theme1.xml><?xml version="1.0" encoding="utf-8"?>
<a:theme xmlns:a="http://schemas.openxmlformats.org/drawingml/2006/main" name="Campbell_Lecture_Template">
  <a:themeElements>
    <a:clrScheme name="1_CC4eActiveLectureQuestions 15">
      <a:dk1>
        <a:srgbClr val="000000"/>
      </a:dk1>
      <a:lt1>
        <a:srgbClr val="FFFFFF"/>
      </a:lt1>
      <a:dk2>
        <a:srgbClr val="0060AF"/>
      </a:dk2>
      <a:lt2>
        <a:srgbClr val="000000"/>
      </a:lt2>
      <a:accent1>
        <a:srgbClr val="F7955A"/>
      </a:accent1>
      <a:accent2>
        <a:srgbClr val="009247"/>
      </a:accent2>
      <a:accent3>
        <a:srgbClr val="FFFFFF"/>
      </a:accent3>
      <a:accent4>
        <a:srgbClr val="000000"/>
      </a:accent4>
      <a:accent5>
        <a:srgbClr val="FAC8B5"/>
      </a:accent5>
      <a:accent6>
        <a:srgbClr val="00843F"/>
      </a:accent6>
      <a:hlink>
        <a:srgbClr val="009999"/>
      </a:hlink>
      <a:folHlink>
        <a:srgbClr val="99CC00"/>
      </a:folHlink>
    </a:clrScheme>
    <a:fontScheme name="1_CC4eActiveLectureQuestions">
      <a:majorFont>
        <a:latin typeface="Times New Roman"/>
        <a:ea typeface="Arial"/>
        <a:cs typeface="Arial"/>
      </a:majorFont>
      <a:minorFont>
        <a:latin typeface="Tahom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C4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15">
        <a:dk1>
          <a:srgbClr val="000000"/>
        </a:dk1>
        <a:lt1>
          <a:srgbClr val="FFFFFF"/>
        </a:lt1>
        <a:dk2>
          <a:srgbClr val="0060AF"/>
        </a:dk2>
        <a:lt2>
          <a:srgbClr val="000000"/>
        </a:lt2>
        <a:accent1>
          <a:srgbClr val="F7955A"/>
        </a:accent1>
        <a:accent2>
          <a:srgbClr val="009247"/>
        </a:accent2>
        <a:accent3>
          <a:srgbClr val="FFFFFF"/>
        </a:accent3>
        <a:accent4>
          <a:srgbClr val="000000"/>
        </a:accent4>
        <a:accent5>
          <a:srgbClr val="FAC8B5"/>
        </a:accent5>
        <a:accent6>
          <a:srgbClr val="00843F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2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2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3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3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3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3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Campbell_Lecture_Template</Template>
  <TotalTime>1585</TotalTime>
  <Words>2121</Words>
  <Application>Microsoft Office PowerPoint</Application>
  <PresentationFormat>On-screen Show (4:3)</PresentationFormat>
  <Paragraphs>486</Paragraphs>
  <Slides>53</Slides>
  <Notes>48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53</vt:i4>
      </vt:variant>
    </vt:vector>
  </HeadingPairs>
  <TitlesOfParts>
    <vt:vector size="80" baseType="lpstr">
      <vt:lpstr>ＭＳ Ｐゴシック</vt:lpstr>
      <vt:lpstr>Arial</vt:lpstr>
      <vt:lpstr>Geneva</vt:lpstr>
      <vt:lpstr>Symbol</vt:lpstr>
      <vt:lpstr>Symbol Std</vt:lpstr>
      <vt:lpstr>Times</vt:lpstr>
      <vt:lpstr>Times New Roman</vt:lpstr>
      <vt:lpstr>Wingdings</vt:lpstr>
      <vt:lpstr>ヒラギノ角ゴ Pro W3</vt:lpstr>
      <vt:lpstr>Campbell_Lecture_Template</vt:lpstr>
      <vt:lpstr>2_Blank</vt:lpstr>
      <vt:lpstr>6_Blank</vt:lpstr>
      <vt:lpstr>13_Blank</vt:lpstr>
      <vt:lpstr>14_Blank</vt:lpstr>
      <vt:lpstr>15_Blank</vt:lpstr>
      <vt:lpstr>16_Blank</vt:lpstr>
      <vt:lpstr>17_Blank</vt:lpstr>
      <vt:lpstr>18_Blank</vt:lpstr>
      <vt:lpstr>19_Blank</vt:lpstr>
      <vt:lpstr>23_Blank</vt:lpstr>
      <vt:lpstr>24_Blank</vt:lpstr>
      <vt:lpstr>25_Blank</vt:lpstr>
      <vt:lpstr>26_Blank</vt:lpstr>
      <vt:lpstr>35_Blank</vt:lpstr>
      <vt:lpstr>36_Blank</vt:lpstr>
      <vt:lpstr>37_Blank</vt:lpstr>
      <vt:lpstr>39_Blank</vt:lpstr>
      <vt:lpstr>PowerPoint Presentation</vt:lpstr>
      <vt:lpstr>A Borrowed Life</vt:lpstr>
      <vt:lpstr>Concept 19.1: A virus consists of a nucleic acid surrounded by a protein coat</vt:lpstr>
      <vt:lpstr>The Discovery of Viruses: Scientific Inquiry</vt:lpstr>
      <vt:lpstr>Figure 19.2</vt:lpstr>
      <vt:lpstr>Structure of Viruses</vt:lpstr>
      <vt:lpstr>Viral Genomes</vt:lpstr>
      <vt:lpstr>Capsids and Envelopes</vt:lpstr>
      <vt:lpstr>Figure 19.3</vt:lpstr>
      <vt:lpstr>PowerPoint Presentation</vt:lpstr>
      <vt:lpstr>PowerPoint Presentation</vt:lpstr>
      <vt:lpstr>Concept 19.2: Viruses replicate only in host cells</vt:lpstr>
      <vt:lpstr>General Features of Viral Replicative Cycles</vt:lpstr>
      <vt:lpstr>Figure 19.4</vt:lpstr>
      <vt:lpstr>Replicative Cycles of Phages</vt:lpstr>
      <vt:lpstr>The Lytic Cycle</vt:lpstr>
      <vt:lpstr>Figure 19.5-1</vt:lpstr>
      <vt:lpstr>Figure 19.5-2</vt:lpstr>
      <vt:lpstr>Figure 19.5-3</vt:lpstr>
      <vt:lpstr>Figure 19.5-4</vt:lpstr>
      <vt:lpstr>Figure 19.5-5</vt:lpstr>
      <vt:lpstr>Animation: Phage T4 Lytic Cycle</vt:lpstr>
      <vt:lpstr>The Lysogenic Cycle</vt:lpstr>
      <vt:lpstr>Figure 19.6</vt:lpstr>
      <vt:lpstr>Animation: Phage Lambda Lysogenic and Lytic Cycles</vt:lpstr>
      <vt:lpstr>PowerPoint Presentation</vt:lpstr>
      <vt:lpstr>Replicative Cycles of Animal Viruses</vt:lpstr>
      <vt:lpstr>Table 19.1a</vt:lpstr>
      <vt:lpstr>Table 19.1b</vt:lpstr>
      <vt:lpstr>Viral Envelopes</vt:lpstr>
      <vt:lpstr>PowerPoint Presentation</vt:lpstr>
      <vt:lpstr>Figure 19.7</vt:lpstr>
      <vt:lpstr>RNA as Viral Genetic Material</vt:lpstr>
      <vt:lpstr>PowerPoint Presentation</vt:lpstr>
      <vt:lpstr>Figure 19.8</vt:lpstr>
      <vt:lpstr>Animation: HIV Reproductive Cycle</vt:lpstr>
      <vt:lpstr>Evolution of Viruses</vt:lpstr>
      <vt:lpstr>PowerPoint Presentation</vt:lpstr>
      <vt:lpstr>Concept 19.3: Viruses, viroids, and prions are formidable pathogens in animals and plants</vt:lpstr>
      <vt:lpstr>Viral Diseases in Animals</vt:lpstr>
      <vt:lpstr>PowerPoint Presentation</vt:lpstr>
      <vt:lpstr>Emerging Viruses</vt:lpstr>
      <vt:lpstr>PowerPoint Presentation</vt:lpstr>
      <vt:lpstr>PowerPoint Presentation</vt:lpstr>
      <vt:lpstr>PowerPoint Presentation</vt:lpstr>
      <vt:lpstr>Figure 19.9</vt:lpstr>
      <vt:lpstr>Figure 19.9a</vt:lpstr>
      <vt:lpstr>Figure 19.9b</vt:lpstr>
      <vt:lpstr>Viral Diseases in Plants</vt:lpstr>
      <vt:lpstr>PowerPoint Presentation</vt:lpstr>
      <vt:lpstr>Viroids and Prions: The Simplest Infectious Agents</vt:lpstr>
      <vt:lpstr>Figure 19.10</vt:lpstr>
      <vt:lpstr>PowerPoint Presentation</vt:lpstr>
    </vt:vector>
  </TitlesOfParts>
  <Company>Jerome 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Jerome Burg</dc:creator>
  <cp:lastModifiedBy>Anderson, Rodney</cp:lastModifiedBy>
  <cp:revision>90</cp:revision>
  <dcterms:created xsi:type="dcterms:W3CDTF">2010-08-06T18:35:02Z</dcterms:created>
  <dcterms:modified xsi:type="dcterms:W3CDTF">2016-10-20T13:54:09Z</dcterms:modified>
</cp:coreProperties>
</file>